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87" r:id="rId6"/>
    <p:sldId id="261" r:id="rId7"/>
    <p:sldId id="263" r:id="rId8"/>
    <p:sldId id="264" r:id="rId9"/>
    <p:sldId id="266" r:id="rId10"/>
    <p:sldId id="267" r:id="rId11"/>
    <p:sldId id="269" r:id="rId12"/>
    <p:sldId id="395" r:id="rId13"/>
    <p:sldId id="340" r:id="rId14"/>
    <p:sldId id="272" r:id="rId15"/>
    <p:sldId id="274" r:id="rId16"/>
    <p:sldId id="399" r:id="rId17"/>
    <p:sldId id="390" r:id="rId18"/>
    <p:sldId id="389" r:id="rId19"/>
    <p:sldId id="388" r:id="rId20"/>
    <p:sldId id="397" r:id="rId21"/>
    <p:sldId id="405" r:id="rId22"/>
    <p:sldId id="406" r:id="rId23"/>
    <p:sldId id="407" r:id="rId24"/>
    <p:sldId id="284" r:id="rId25"/>
    <p:sldId id="408" r:id="rId26"/>
    <p:sldId id="409" r:id="rId27"/>
    <p:sldId id="315" r:id="rId28"/>
    <p:sldId id="316" r:id="rId29"/>
    <p:sldId id="288" r:id="rId30"/>
    <p:sldId id="391" r:id="rId31"/>
    <p:sldId id="392" r:id="rId32"/>
    <p:sldId id="320" r:id="rId33"/>
    <p:sldId id="318" r:id="rId34"/>
    <p:sldId id="400" r:id="rId35"/>
    <p:sldId id="325" r:id="rId36"/>
    <p:sldId id="327" r:id="rId37"/>
    <p:sldId id="410" r:id="rId38"/>
    <p:sldId id="398" r:id="rId39"/>
    <p:sldId id="302" r:id="rId40"/>
    <p:sldId id="329" r:id="rId41"/>
    <p:sldId id="328" r:id="rId42"/>
    <p:sldId id="402" r:id="rId43"/>
    <p:sldId id="341" r:id="rId44"/>
    <p:sldId id="342" r:id="rId45"/>
    <p:sldId id="345" r:id="rId46"/>
    <p:sldId id="370" r:id="rId47"/>
    <p:sldId id="412" r:id="rId48"/>
    <p:sldId id="411" r:id="rId49"/>
    <p:sldId id="415" r:id="rId50"/>
    <p:sldId id="420" r:id="rId51"/>
    <p:sldId id="414" r:id="rId52"/>
    <p:sldId id="416" r:id="rId53"/>
    <p:sldId id="417" r:id="rId54"/>
    <p:sldId id="413" r:id="rId55"/>
    <p:sldId id="419" r:id="rId56"/>
    <p:sldId id="418" r:id="rId57"/>
    <p:sldId id="421" r:id="rId58"/>
    <p:sldId id="422" r:id="rId59"/>
    <p:sldId id="423" r:id="rId60"/>
    <p:sldId id="383" r:id="rId61"/>
    <p:sldId id="385" r:id="rId62"/>
    <p:sldId id="386" r:id="rId63"/>
    <p:sldId id="403" r:id="rId64"/>
    <p:sldId id="377" r:id="rId65"/>
    <p:sldId id="348" r:id="rId6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9" autoAdjust="0"/>
    <p:restoredTop sz="85289" autoAdjust="0"/>
  </p:normalViewPr>
  <p:slideViewPr>
    <p:cSldViewPr>
      <p:cViewPr varScale="1">
        <p:scale>
          <a:sx n="79" d="100"/>
          <a:sy n="79" d="100"/>
        </p:scale>
        <p:origin x="-127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smtClean="0"/>
              <a:t>WT</a:t>
            </a:r>
            <a:endParaRPr lang="en-US" sz="2400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'clusters (14nt)'!$A$2</c:f>
              <c:strCache>
                <c:ptCount val="1"/>
                <c:pt idx="0">
                  <c:v>ALL</c:v>
                </c:pt>
              </c:strCache>
            </c:strRef>
          </c:tx>
          <c:dLbls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(14nt)'!$B$2:$G$2</c:f>
              <c:numCache>
                <c:formatCode>General</c:formatCode>
                <c:ptCount val="6"/>
                <c:pt idx="0">
                  <c:v>368</c:v>
                </c:pt>
                <c:pt idx="1">
                  <c:v>230</c:v>
                </c:pt>
                <c:pt idx="2">
                  <c:v>482</c:v>
                </c:pt>
                <c:pt idx="3">
                  <c:v>2325</c:v>
                </c:pt>
                <c:pt idx="4">
                  <c:v>155</c:v>
                </c:pt>
                <c:pt idx="5">
                  <c:v>571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8310E-2135-4281-9543-9CA06C31B9E0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78E0-8AF9-4C58-8B4C-B80F7D6B17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95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Magnaporthe</a:t>
            </a:r>
            <a:r>
              <a:rPr lang="en-US" sz="1200" dirty="0" smtClean="0"/>
              <a:t> </a:t>
            </a:r>
            <a:r>
              <a:rPr lang="en-US" sz="1200" dirty="0" err="1" smtClean="0"/>
              <a:t>oryzae</a:t>
            </a:r>
            <a:r>
              <a:rPr lang="en-US" sz="1200" dirty="0" smtClean="0"/>
              <a:t> is an </a:t>
            </a:r>
            <a:r>
              <a:rPr lang="en-US" sz="1200" dirty="0" err="1" smtClean="0"/>
              <a:t>ascomycete</a:t>
            </a:r>
            <a:r>
              <a:rPr lang="en-US" sz="1200" dirty="0" smtClean="0"/>
              <a:t> fungus that infects rice, it is</a:t>
            </a:r>
            <a:r>
              <a:rPr lang="en-US" sz="1200" baseline="0" dirty="0" smtClean="0"/>
              <a:t> worldwide </a:t>
            </a:r>
            <a:r>
              <a:rPr lang="en-US" sz="1200" baseline="0" dirty="0" err="1" smtClean="0"/>
              <a:t>speard</a:t>
            </a:r>
            <a:r>
              <a:rPr lang="en-US" sz="1200" baseline="0" dirty="0" smtClean="0"/>
              <a:t> and can infect different rice tissues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11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</a:t>
            </a:r>
            <a:r>
              <a:rPr lang="en-US" dirty="0" err="1" smtClean="0"/>
              <a:t>smallRNA</a:t>
            </a:r>
            <a:r>
              <a:rPr lang="en-US" baseline="0" dirty="0" smtClean="0"/>
              <a:t> sequencing, in order to know how exp5 and rbp35 regulate the non-coding RNA population in </a:t>
            </a:r>
            <a:r>
              <a:rPr lang="en-US" baseline="0" dirty="0" err="1" smtClean="0"/>
              <a:t>magnaporthe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oryzae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also </a:t>
            </a:r>
            <a:r>
              <a:rPr lang="en-US" dirty="0" err="1" smtClean="0"/>
              <a:t>studing</a:t>
            </a:r>
            <a:r>
              <a:rPr lang="en-US" baseline="0" dirty="0" smtClean="0"/>
              <a:t> the evolutionary history of several protein complexes in fungi, but we are not seeing this in this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36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a typical mapping</a:t>
            </a:r>
            <a:r>
              <a:rPr lang="en-US" baseline="0" dirty="0" smtClean="0"/>
              <a:t> on a gene look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593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821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nucleotide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poly</a:t>
            </a:r>
            <a:r>
              <a:rPr lang="es-ES" baseline="0" dirty="0" smtClean="0"/>
              <a:t>(A) </a:t>
            </a:r>
            <a:r>
              <a:rPr lang="es-ES" baseline="0" dirty="0" err="1" smtClean="0"/>
              <a:t>site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described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literature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nucleotide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poly</a:t>
            </a:r>
            <a:r>
              <a:rPr lang="es-ES" baseline="0" dirty="0" smtClean="0"/>
              <a:t>(A) </a:t>
            </a:r>
            <a:r>
              <a:rPr lang="es-ES" baseline="0" dirty="0" err="1" smtClean="0"/>
              <a:t>site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described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literature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Magnaporthe</a:t>
            </a:r>
            <a:r>
              <a:rPr lang="en-US" dirty="0" smtClean="0"/>
              <a:t> life cycle</a:t>
            </a:r>
            <a:r>
              <a:rPr lang="en-US" baseline="0" dirty="0" smtClean="0"/>
              <a:t> starts with a spore landing on the plant, from where a puncturing structure called “</a:t>
            </a:r>
            <a:r>
              <a:rPr lang="en-US" baseline="0" dirty="0" err="1" smtClean="0"/>
              <a:t>appressorium</a:t>
            </a:r>
            <a:r>
              <a:rPr lang="en-US" baseline="0" dirty="0" smtClean="0"/>
              <a:t>” is developed. The fungus then penetrate the cells, reproduces and the cycle starts over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054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And</a:t>
            </a:r>
            <a:r>
              <a:rPr lang="en-CA" baseline="0" dirty="0" smtClean="0"/>
              <a:t> this results in the fungus having longer 3’UTRs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The recognition of a proper UGUA motif by Rbp35 is essential for the cleavage reaction. 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Rbp35 can help to occlude an alternative poly(A) site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protein is missing, the occluded poly(A) site becomes</a:t>
            </a:r>
            <a:r>
              <a:rPr lang="en-US" baseline="0" dirty="0" smtClean="0"/>
              <a:t> visible and it is cleaved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library</a:t>
            </a:r>
            <a:r>
              <a:rPr lang="en-US" baseline="0" dirty="0" smtClean="0"/>
              <a:t> preparation was performed by </a:t>
            </a:r>
            <a:r>
              <a:rPr lang="en-US" baseline="0" dirty="0" err="1" smtClean="0"/>
              <a:t>adriana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norwich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137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40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interested in two mutants, one is the</a:t>
            </a:r>
            <a:r>
              <a:rPr lang="en-US" baseline="0" dirty="0" smtClean="0"/>
              <a:t> </a:t>
            </a:r>
            <a:r>
              <a:rPr lang="en-US" dirty="0" smtClean="0"/>
              <a:t>rbp35</a:t>
            </a:r>
            <a:r>
              <a:rPr lang="en-US" baseline="0" dirty="0" smtClean="0"/>
              <a:t> gene</a:t>
            </a:r>
            <a:r>
              <a:rPr lang="en-US" dirty="0" smtClean="0"/>
              <a:t>, you</a:t>
            </a:r>
            <a:r>
              <a:rPr lang="en-US" baseline="0" dirty="0" smtClean="0"/>
              <a:t> can see here it’s defective in pathogenicity and development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12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a</a:t>
            </a:r>
            <a:r>
              <a:rPr lang="en-US" baseline="0" dirty="0" smtClean="0"/>
              <a:t> member on the polyadenylation machinery. As you all probably already know, polyadenylation is the process where  a nascent  messenger RNA is cleaved and added with adenines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62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polyadenylation</a:t>
            </a:r>
            <a:r>
              <a:rPr lang="en-US" baseline="0" dirty="0" smtClean="0"/>
              <a:t> machinery is conserved in all </a:t>
            </a:r>
            <a:r>
              <a:rPr lang="en-US" baseline="0" dirty="0" err="1" smtClean="0"/>
              <a:t>eukariotic</a:t>
            </a:r>
            <a:r>
              <a:rPr lang="en-US" baseline="0" dirty="0" smtClean="0"/>
              <a:t>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44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</a:t>
            </a:r>
            <a:r>
              <a:rPr lang="en-US" dirty="0" err="1" smtClean="0"/>
              <a:t>orthologs</a:t>
            </a:r>
            <a:r>
              <a:rPr lang="en-US" dirty="0" smtClean="0"/>
              <a:t> of rbp35 is not found in yeast, while it is present</a:t>
            </a:r>
            <a:r>
              <a:rPr lang="en-US" baseline="0" dirty="0" smtClean="0"/>
              <a:t> in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27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involved in alternative polyadenylation,</a:t>
            </a:r>
            <a:r>
              <a:rPr lang="en-US" baseline="0" dirty="0" smtClean="0"/>
              <a:t> a process where different  polyadenylation sites can be selected on the same transcript, depending on specific binding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5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EXP5 is a </a:t>
            </a:r>
            <a:r>
              <a:rPr lang="en-US" sz="1200" dirty="0" err="1" smtClean="0"/>
              <a:t>kariopherin</a:t>
            </a:r>
            <a:r>
              <a:rPr lang="en-US" sz="1200" dirty="0" smtClean="0"/>
              <a:t> involved in the nuclear import/export.</a:t>
            </a:r>
            <a:r>
              <a:rPr lang="en-US" sz="1200" baseline="0" dirty="0" smtClean="0"/>
              <a:t> In animals it exports mostly double stranded RNAs and a few proteins, in yeast, it is involved in </a:t>
            </a:r>
            <a:r>
              <a:rPr lang="en-US" sz="1200" baseline="0" dirty="0" err="1" smtClean="0"/>
              <a:t>tRNA</a:t>
            </a:r>
            <a:r>
              <a:rPr lang="en-US" sz="1200" baseline="0" dirty="0" smtClean="0"/>
              <a:t> re-export and some transcription factors export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30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want to know something more about these mutants.</a:t>
            </a:r>
            <a:r>
              <a:rPr lang="en-US" baseline="0" dirty="0" smtClean="0"/>
              <a:t> We have performed a </a:t>
            </a:r>
            <a:r>
              <a:rPr lang="en-US" baseline="0" dirty="0" err="1" smtClean="0"/>
              <a:t>poyadenylation</a:t>
            </a:r>
            <a:r>
              <a:rPr lang="en-US" baseline="0" dirty="0" smtClean="0"/>
              <a:t> sites sequencing, in order to know the role of Rbp35 in alternative polyadenylation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69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3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57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6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75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0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94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133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51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7C714-66E9-4EBF-BE2C-122EA42E97DF}" type="datetimeFigureOut">
              <a:rPr lang="es-ES" smtClean="0"/>
              <a:t>16/06/2015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57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FreeMono" pitchFamily="49" charset="0"/>
                <a:cs typeface="Arial" pitchFamily="34" charset="0"/>
              </a:rPr>
              <a:t>Bioinformatics approaches to understand RNA biology in the rice blast fungus</a:t>
            </a:r>
            <a:endParaRPr lang="es-ES" dirty="0">
              <a:ea typeface="FreeMono" pitchFamily="49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Marco Marconi</a:t>
            </a:r>
          </a:p>
          <a:p>
            <a:r>
              <a:rPr lang="en-US" sz="1900" noProof="0" dirty="0" smtClean="0"/>
              <a:t>Center for Plant Biotechnology and Genomics</a:t>
            </a:r>
            <a:br>
              <a:rPr lang="en-US" sz="1900" noProof="0" dirty="0" smtClean="0"/>
            </a:br>
            <a:r>
              <a:rPr lang="en-US" sz="1900" noProof="0" dirty="0" smtClean="0"/>
              <a:t>Technical University of Madrid</a:t>
            </a:r>
          </a:p>
          <a:p>
            <a:endParaRPr lang="es-ES" dirty="0"/>
          </a:p>
        </p:txBody>
      </p:sp>
      <p:pic>
        <p:nvPicPr>
          <p:cNvPr id="4" name="19 Imag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0 Imagen" descr="universidad_politecnica_log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3 Imagen" descr="universidad_politecnica_log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37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2838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on polyadenylation sites</a:t>
            </a:r>
            <a:endParaRPr lang="es-ES" sz="20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2731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2777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3627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3512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3558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2711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3496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438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211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1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Small RNA-sequencing</a:t>
            </a:r>
            <a:endParaRPr lang="es-ES" sz="24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32116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4896221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04754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45035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51932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45824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4958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16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1564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Small RNA-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10 Rectángulo"/>
          <p:cNvSpPr/>
          <p:nvPr/>
        </p:nvSpPr>
        <p:spPr>
          <a:xfrm>
            <a:off x="948564" y="5715000"/>
            <a:ext cx="7966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Evolutionary analysis of polyadenylation/splicing/translation machineries</a:t>
            </a:r>
            <a:endParaRPr lang="es-ES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5843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3372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RNA-</a:t>
            </a:r>
            <a:r>
              <a:rPr lang="en-US" sz="2400" dirty="0" err="1"/>
              <a:t>seq</a:t>
            </a:r>
            <a:r>
              <a:rPr lang="en-US" sz="2400" dirty="0"/>
              <a:t> on polyadenylation sites</a:t>
            </a:r>
            <a:endParaRPr lang="es-ES" sz="24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3265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3310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41605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40462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40914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3245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40295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971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7452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Marco"/>
          <p:cNvSpPr/>
          <p:nvPr/>
        </p:nvSpPr>
        <p:spPr>
          <a:xfrm>
            <a:off x="381000" y="1828800"/>
            <a:ext cx="8534400" cy="3276600"/>
          </a:xfrm>
          <a:prstGeom prst="frame">
            <a:avLst>
              <a:gd name="adj1" fmla="val 1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183593" y="1295400"/>
            <a:ext cx="278114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2000" u="sng" dirty="0" smtClean="0">
                <a:solidFill>
                  <a:srgbClr val="000000"/>
                </a:solidFill>
              </a:rPr>
              <a:t>Two </a:t>
            </a:r>
            <a:r>
              <a:rPr lang="en-GB" sz="2000" u="sng" dirty="0">
                <a:solidFill>
                  <a:srgbClr val="000000"/>
                </a:solidFill>
              </a:rPr>
              <a:t>strains:</a:t>
            </a:r>
          </a:p>
          <a:p>
            <a:pPr marL="285750" indent="-285750" algn="ctr"/>
            <a:r>
              <a:rPr lang="en-GB" sz="2000" dirty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2000" i="1" dirty="0">
                <a:solidFill>
                  <a:srgbClr val="000000"/>
                </a:solidFill>
              </a:rPr>
              <a:t>∆rbp35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</a:p>
          <a:p>
            <a:pPr algn="ctr">
              <a:buFont typeface="Wingdings" pitchFamily="2" charset="2"/>
              <a:buNone/>
            </a:pPr>
            <a:endParaRPr lang="en-GB" sz="2000" u="sng" dirty="0" smtClean="0">
              <a:solidFill>
                <a:srgbClr val="000000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GB" sz="2000" u="sng" dirty="0" smtClean="0">
                <a:solidFill>
                  <a:srgbClr val="000000"/>
                </a:solidFill>
              </a:rPr>
              <a:t>Four nutrient conditions: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Complete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Minimal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Nitrogen starvation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Carbon starvation</a:t>
            </a:r>
            <a:endParaRPr lang="en-GB" sz="2000" b="0" dirty="0" smtClean="0">
              <a:solidFill>
                <a:srgbClr val="000000"/>
              </a:solidFill>
            </a:endParaRP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Coverage: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400x poly(A) site</a:t>
            </a:r>
            <a:endParaRPr lang="en-GB" sz="2000" b="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4 Cerrar llave"/>
          <p:cNvSpPr/>
          <p:nvPr/>
        </p:nvSpPr>
        <p:spPr>
          <a:xfrm>
            <a:off x="5562600" y="3505200"/>
            <a:ext cx="304800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/>
          <p:cNvSpPr/>
          <p:nvPr/>
        </p:nvSpPr>
        <p:spPr>
          <a:xfrm>
            <a:off x="5927937" y="3656111"/>
            <a:ext cx="22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GB" sz="1400" dirty="0" smtClean="0">
                <a:solidFill>
                  <a:srgbClr val="000000"/>
                </a:solidFill>
              </a:rPr>
              <a:t>Typical on-plant conditions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6859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0918" y="4419600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Julio Rodríguez-Romero</a:t>
            </a:r>
          </a:p>
        </p:txBody>
      </p:sp>
      <p:sp>
        <p:nvSpPr>
          <p:cNvPr id="9" name="2 CuadroTexto"/>
          <p:cNvSpPr txBox="1"/>
          <p:nvPr/>
        </p:nvSpPr>
        <p:spPr>
          <a:xfrm>
            <a:off x="88998" y="6324600"/>
            <a:ext cx="892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000000"/>
                </a:solidFill>
              </a:rPr>
              <a:t>(</a:t>
            </a:r>
            <a:r>
              <a:rPr lang="en-US" sz="1200" b="0" dirty="0" err="1" smtClean="0">
                <a:solidFill>
                  <a:srgbClr val="000000"/>
                </a:solidFill>
              </a:rPr>
              <a:t>Wilkening</a:t>
            </a:r>
            <a:r>
              <a:rPr lang="en-US" sz="1200" b="0" dirty="0" smtClean="0">
                <a:solidFill>
                  <a:srgbClr val="000000"/>
                </a:solidFill>
              </a:rPr>
              <a:t> et al., Nucleic Acids Res. 2013 , 1–8. An </a:t>
            </a:r>
            <a:r>
              <a:rPr lang="en-US" sz="1200" b="0" dirty="0">
                <a:solidFill>
                  <a:srgbClr val="000000"/>
                </a:solidFill>
              </a:rPr>
              <a:t>efficient method for </a:t>
            </a:r>
            <a:r>
              <a:rPr lang="en-US" sz="1200" b="0" dirty="0" smtClean="0">
                <a:solidFill>
                  <a:srgbClr val="000000"/>
                </a:solidFill>
              </a:rPr>
              <a:t>genome-wide polyadenylation site </a:t>
            </a:r>
            <a:r>
              <a:rPr lang="en-US" sz="1200" b="0" dirty="0">
                <a:solidFill>
                  <a:srgbClr val="000000"/>
                </a:solidFill>
              </a:rPr>
              <a:t>mapping and </a:t>
            </a:r>
            <a:r>
              <a:rPr lang="en-US" sz="1200" b="0" dirty="0" smtClean="0">
                <a:solidFill>
                  <a:srgbClr val="000000"/>
                </a:solidFill>
              </a:rPr>
              <a:t>RNA quantification)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11" name="10 Rectángulo"/>
          <p:cNvSpPr/>
          <p:nvPr/>
        </p:nvSpPr>
        <p:spPr bwMode="auto">
          <a:xfrm>
            <a:off x="149555" y="2333422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6" name="5 Rectángulo"/>
          <p:cNvSpPr/>
          <p:nvPr/>
        </p:nvSpPr>
        <p:spPr bwMode="auto">
          <a:xfrm>
            <a:off x="1529738" y="2951946"/>
            <a:ext cx="4356588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25" name="12 CuadroTexto"/>
          <p:cNvSpPr txBox="1"/>
          <p:nvPr/>
        </p:nvSpPr>
        <p:spPr>
          <a:xfrm>
            <a:off x="5920898" y="4909066"/>
            <a:ext cx="25342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90% located in the 3’UTR</a:t>
            </a:r>
            <a:endParaRPr lang="es-ES" dirty="0"/>
          </a:p>
        </p:txBody>
      </p:sp>
      <p:cxnSp>
        <p:nvCxnSpPr>
          <p:cNvPr id="27" name="10 Conector recto de flecha"/>
          <p:cNvCxnSpPr>
            <a:stCxn id="25" idx="0"/>
            <a:endCxn id="6" idx="2"/>
          </p:cNvCxnSpPr>
          <p:nvPr/>
        </p:nvCxnSpPr>
        <p:spPr>
          <a:xfrm flipV="1">
            <a:off x="7188008" y="3880559"/>
            <a:ext cx="329721" cy="10285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19" y="5425735"/>
            <a:ext cx="1887162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529647" y="1413198"/>
            <a:ext cx="857907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panicle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0" name="Picture 77" descr="panic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1" r="14970" b="5379"/>
          <a:stretch>
            <a:fillRect/>
          </a:stretch>
        </p:blipFill>
        <p:spPr bwMode="auto">
          <a:xfrm>
            <a:off x="419992" y="1886597"/>
            <a:ext cx="1081098" cy="222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6" descr="node-blast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2" t="2229" b="5052"/>
          <a:stretch>
            <a:fillRect/>
          </a:stretch>
        </p:blipFill>
        <p:spPr bwMode="auto">
          <a:xfrm>
            <a:off x="3150579" y="2055672"/>
            <a:ext cx="892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0"/>
          <p:cNvSpPr>
            <a:spLocks noChangeArrowheads="1"/>
          </p:cNvSpPr>
          <p:nvPr/>
        </p:nvSpPr>
        <p:spPr bwMode="auto">
          <a:xfrm>
            <a:off x="3065835" y="2816663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3217254" y="1667416"/>
            <a:ext cx="72325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node</a:t>
            </a:r>
            <a:r>
              <a:rPr lang="en-US" sz="2000" b="0" u="none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3" name="Picture 40" descr="collar-infec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" y="5243511"/>
            <a:ext cx="1652675" cy="138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740559" y="4860246"/>
            <a:ext cx="698761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collar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8" name="Picture 24" descr="neck-blast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7" b="4129"/>
          <a:stretch>
            <a:fillRect/>
          </a:stretch>
        </p:blipFill>
        <p:spPr bwMode="auto">
          <a:xfrm>
            <a:off x="7010400" y="4494213"/>
            <a:ext cx="1801812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1"/>
          <p:cNvSpPr txBox="1">
            <a:spLocks noChangeArrowheads="1"/>
          </p:cNvSpPr>
          <p:nvPr/>
        </p:nvSpPr>
        <p:spPr bwMode="auto">
          <a:xfrm>
            <a:off x="7649675" y="4151955"/>
            <a:ext cx="676768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neck </a:t>
            </a:r>
            <a:endParaRPr lang="en-GB" sz="18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38" name="Picture 23" descr="leaf-roots copy cop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74" y="1970415"/>
            <a:ext cx="862013" cy="19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2 Grupo"/>
          <p:cNvGrpSpPr/>
          <p:nvPr/>
        </p:nvGrpSpPr>
        <p:grpSpPr>
          <a:xfrm>
            <a:off x="7253289" y="1613247"/>
            <a:ext cx="1281111" cy="2339948"/>
            <a:chOff x="7862889" y="1210367"/>
            <a:chExt cx="1281111" cy="3580458"/>
          </a:xfrm>
        </p:grpSpPr>
        <p:pic>
          <p:nvPicPr>
            <p:cNvPr id="43" name="Picture 22" descr="Guy11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4" r="21922" b="3400"/>
            <a:stretch>
              <a:fillRect/>
            </a:stretch>
          </p:blipFill>
          <p:spPr bwMode="auto">
            <a:xfrm>
              <a:off x="7996238" y="1210367"/>
              <a:ext cx="930275" cy="3112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7862889" y="4375337"/>
              <a:ext cx="1281111" cy="4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/>
            <a:p>
              <a:pPr algn="ctr" eaLnBrk="0" hangingPunct="0">
                <a:buFontTx/>
                <a:buNone/>
              </a:pP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Sesma</a:t>
              </a:r>
              <a:r>
                <a:rPr lang="en-GB" sz="1050" b="0" dirty="0" err="1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&amp;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Osbourn</a:t>
              </a:r>
              <a:r>
                <a:rPr lang="en-GB" sz="1050" b="0" dirty="0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 </a:t>
              </a:r>
              <a:r>
                <a:rPr lang="en-GB" sz="105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Nature</a:t>
              </a: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(2004)</a:t>
              </a:r>
              <a:endParaRPr lang="en-US" sz="2400" b="0" dirty="0">
                <a:solidFill>
                  <a:srgbClr val="000000"/>
                </a:solidFill>
                <a:ea typeface="Times New Roman" pitchFamily="18" charset="0"/>
                <a:cs typeface="Arial" charset="0"/>
              </a:endParaRPr>
            </a:p>
          </p:txBody>
        </p:sp>
      </p:grpSp>
      <p:sp>
        <p:nvSpPr>
          <p:cNvPr id="8" name="7 Rectángulo"/>
          <p:cNvSpPr/>
          <p:nvPr/>
        </p:nvSpPr>
        <p:spPr>
          <a:xfrm>
            <a:off x="7566303" y="1208263"/>
            <a:ext cx="58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root</a:t>
            </a:r>
            <a:endParaRPr lang="es-ES" dirty="0"/>
          </a:p>
        </p:txBody>
      </p:sp>
      <p:sp>
        <p:nvSpPr>
          <p:cNvPr id="45" name="44 Rectángulo"/>
          <p:cNvSpPr/>
          <p:nvPr/>
        </p:nvSpPr>
        <p:spPr>
          <a:xfrm>
            <a:off x="5297415" y="1595407"/>
            <a:ext cx="532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leaf</a:t>
            </a:r>
            <a:endParaRPr lang="es-ES" dirty="0"/>
          </a:p>
        </p:txBody>
      </p:sp>
      <p:cxnSp>
        <p:nvCxnSpPr>
          <p:cNvPr id="46" name="45 Conector recto de flecha"/>
          <p:cNvCxnSpPr/>
          <p:nvPr/>
        </p:nvCxnSpPr>
        <p:spPr>
          <a:xfrm flipH="1" flipV="1">
            <a:off x="1676400" y="4114800"/>
            <a:ext cx="1968576" cy="144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 flipH="1" flipV="1">
            <a:off x="2209801" y="5410200"/>
            <a:ext cx="1394728" cy="665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/>
          <p:nvPr/>
        </p:nvCxnSpPr>
        <p:spPr>
          <a:xfrm flipV="1">
            <a:off x="5575681" y="3833750"/>
            <a:ext cx="1677608" cy="14366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/>
          <p:nvPr/>
        </p:nvCxnSpPr>
        <p:spPr>
          <a:xfrm flipV="1">
            <a:off x="4828496" y="4187252"/>
            <a:ext cx="53340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 flipH="1" flipV="1">
            <a:off x="3505200" y="4187252"/>
            <a:ext cx="78022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 flipV="1">
            <a:off x="5830061" y="5715000"/>
            <a:ext cx="1104139" cy="221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Magnaporthe oryzae </a:t>
            </a:r>
            <a:r>
              <a:rPr lang="en-US" sz="3600" dirty="0" smtClean="0"/>
              <a:t>is </a:t>
            </a:r>
            <a:r>
              <a:rPr lang="en-US" sz="3600" dirty="0"/>
              <a:t>an </a:t>
            </a:r>
            <a:r>
              <a:rPr lang="en-US" sz="3600" dirty="0" smtClean="0"/>
              <a:t>ascomycete fungus that infects rice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8482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27" name="10 Conector recto de flecha"/>
          <p:cNvCxnSpPr/>
          <p:nvPr/>
        </p:nvCxnSpPr>
        <p:spPr>
          <a:xfrm flipV="1">
            <a:off x="3124200" y="4038600"/>
            <a:ext cx="381000" cy="916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1600200" y="4955232"/>
            <a:ext cx="27152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~7500 genes with at least one poly(A) site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99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27" name="10 Conector recto de flecha"/>
          <p:cNvCxnSpPr>
            <a:stCxn id="14" idx="0"/>
          </p:cNvCxnSpPr>
          <p:nvPr/>
        </p:nvCxnSpPr>
        <p:spPr>
          <a:xfrm flipV="1">
            <a:off x="7186144" y="3880560"/>
            <a:ext cx="129056" cy="1301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5828511" y="5181600"/>
            <a:ext cx="27152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3’UTRs in </a:t>
            </a:r>
            <a:r>
              <a:rPr lang="en-US" i="1" dirty="0" smtClean="0"/>
              <a:t>M. </a:t>
            </a:r>
            <a:r>
              <a:rPr lang="en-US" i="1" dirty="0" err="1" smtClean="0"/>
              <a:t>oryzae</a:t>
            </a:r>
            <a:r>
              <a:rPr lang="en-US" dirty="0" smtClean="0"/>
              <a:t> are  ~200 </a:t>
            </a:r>
            <a:r>
              <a:rPr lang="en-US" dirty="0" err="1" smtClean="0"/>
              <a:t>nt</a:t>
            </a:r>
            <a:r>
              <a:rPr lang="en-US" dirty="0" smtClean="0"/>
              <a:t>, on average longer then yeast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0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5 Conector recto"/>
          <p:cNvCxnSpPr/>
          <p:nvPr/>
        </p:nvCxnSpPr>
        <p:spPr>
          <a:xfrm>
            <a:off x="1953188" y="1752600"/>
            <a:ext cx="4953000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Rectángulo"/>
          <p:cNvSpPr/>
          <p:nvPr/>
        </p:nvSpPr>
        <p:spPr>
          <a:xfrm>
            <a:off x="5005950" y="16002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97133" y="312410"/>
            <a:ext cx="863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 smtClean="0"/>
              <a:t>M. </a:t>
            </a:r>
            <a:r>
              <a:rPr lang="en-CA" sz="2800" i="1" dirty="0" err="1" smtClean="0"/>
              <a:t>oryzae</a:t>
            </a:r>
            <a:r>
              <a:rPr lang="en-CA" sz="2800" dirty="0" err="1" smtClean="0"/>
              <a:t>’s</a:t>
            </a:r>
            <a:r>
              <a:rPr lang="en-CA" sz="2800" dirty="0" smtClean="0"/>
              <a:t> polyadenylation sites differ slightly from yeast</a:t>
            </a:r>
            <a:endParaRPr lang="en-CA" sz="2800" dirty="0"/>
          </a:p>
        </p:txBody>
      </p:sp>
      <p:sp>
        <p:nvSpPr>
          <p:cNvPr id="2" name="1 Rectángulo"/>
          <p:cNvSpPr/>
          <p:nvPr/>
        </p:nvSpPr>
        <p:spPr>
          <a:xfrm>
            <a:off x="41677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3329550" y="15893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2262750" y="16002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155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pic>
        <p:nvPicPr>
          <p:cNvPr id="15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52968" y="180305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11 Conector recto"/>
          <p:cNvCxnSpPr/>
          <p:nvPr/>
        </p:nvCxnSpPr>
        <p:spPr>
          <a:xfrm flipH="1">
            <a:off x="5248157" y="1295400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" y="1433560"/>
            <a:ext cx="8096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23 Conector recto"/>
          <p:cNvCxnSpPr>
            <a:endCxn id="25" idx="3"/>
          </p:cNvCxnSpPr>
          <p:nvPr/>
        </p:nvCxnSpPr>
        <p:spPr>
          <a:xfrm>
            <a:off x="1953188" y="3017968"/>
            <a:ext cx="3342712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001188" y="2876454"/>
            <a:ext cx="29471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</a:t>
            </a:r>
            <a:endParaRPr lang="es-ES" dirty="0"/>
          </a:p>
        </p:txBody>
      </p:sp>
      <p:sp>
        <p:nvSpPr>
          <p:cNvPr id="26" name="25 Rectángulo"/>
          <p:cNvSpPr/>
          <p:nvPr/>
        </p:nvSpPr>
        <p:spPr>
          <a:xfrm>
            <a:off x="4167750" y="2876454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27" name="26 Rectángulo"/>
          <p:cNvSpPr/>
          <p:nvPr/>
        </p:nvSpPr>
        <p:spPr>
          <a:xfrm>
            <a:off x="3329550" y="2865568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28" name="27 Rectángulo"/>
          <p:cNvSpPr/>
          <p:nvPr/>
        </p:nvSpPr>
        <p:spPr>
          <a:xfrm>
            <a:off x="2262750" y="2876454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 bwMode="auto">
          <a:xfrm>
            <a:off x="5248157" y="2854134"/>
            <a:ext cx="275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600" dirty="0" smtClean="0">
                <a:solidFill>
                  <a:srgbClr val="008E40"/>
                </a:solidFill>
              </a:rPr>
              <a:t>AAAAAAAAAAAAAAAAAAAA</a:t>
            </a:r>
            <a:endParaRPr lang="es-ES" sz="1600" baseline="-25000" dirty="0">
              <a:solidFill>
                <a:srgbClr val="008E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39 Conector recto"/>
          <p:cNvCxnSpPr/>
          <p:nvPr/>
        </p:nvCxnSpPr>
        <p:spPr>
          <a:xfrm>
            <a:off x="1447800" y="4901389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1953188" y="1752600"/>
            <a:ext cx="4953000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Rectángulo"/>
          <p:cNvSpPr/>
          <p:nvPr/>
        </p:nvSpPr>
        <p:spPr>
          <a:xfrm>
            <a:off x="5005950" y="16002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97133" y="312410"/>
            <a:ext cx="863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 smtClean="0"/>
              <a:t>M. </a:t>
            </a:r>
            <a:r>
              <a:rPr lang="en-CA" sz="2800" i="1" dirty="0" err="1" smtClean="0"/>
              <a:t>oryzae</a:t>
            </a:r>
            <a:r>
              <a:rPr lang="en-CA" sz="2800" dirty="0" err="1" smtClean="0"/>
              <a:t>’s</a:t>
            </a:r>
            <a:r>
              <a:rPr lang="en-CA" sz="2800" dirty="0" smtClean="0"/>
              <a:t> polyadenylation sites differ slightly from yeast</a:t>
            </a:r>
            <a:endParaRPr lang="en-CA" sz="2800" dirty="0"/>
          </a:p>
        </p:txBody>
      </p:sp>
      <p:sp>
        <p:nvSpPr>
          <p:cNvPr id="2" name="1 Rectángulo"/>
          <p:cNvSpPr/>
          <p:nvPr/>
        </p:nvSpPr>
        <p:spPr>
          <a:xfrm>
            <a:off x="41677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3329550" y="15893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2262750" y="16002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155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pic>
        <p:nvPicPr>
          <p:cNvPr id="15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52968" y="180305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11 Conector recto"/>
          <p:cNvCxnSpPr/>
          <p:nvPr/>
        </p:nvCxnSpPr>
        <p:spPr>
          <a:xfrm flipH="1">
            <a:off x="5248157" y="1295400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" y="1433560"/>
            <a:ext cx="8096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5" y="4438746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23 Conector recto"/>
          <p:cNvCxnSpPr>
            <a:endCxn id="25" idx="3"/>
          </p:cNvCxnSpPr>
          <p:nvPr/>
        </p:nvCxnSpPr>
        <p:spPr>
          <a:xfrm>
            <a:off x="1953188" y="3017968"/>
            <a:ext cx="3342712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001188" y="2876454"/>
            <a:ext cx="29471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</a:t>
            </a:r>
            <a:endParaRPr lang="es-ES" dirty="0"/>
          </a:p>
        </p:txBody>
      </p:sp>
      <p:sp>
        <p:nvSpPr>
          <p:cNvPr id="26" name="25 Rectángulo"/>
          <p:cNvSpPr/>
          <p:nvPr/>
        </p:nvSpPr>
        <p:spPr>
          <a:xfrm>
            <a:off x="4167750" y="2876454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27" name="26 Rectángulo"/>
          <p:cNvSpPr/>
          <p:nvPr/>
        </p:nvSpPr>
        <p:spPr>
          <a:xfrm>
            <a:off x="3329550" y="2865568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28" name="27 Rectángulo"/>
          <p:cNvSpPr/>
          <p:nvPr/>
        </p:nvSpPr>
        <p:spPr>
          <a:xfrm>
            <a:off x="2262750" y="2876454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 bwMode="auto">
          <a:xfrm>
            <a:off x="5248157" y="2854134"/>
            <a:ext cx="275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600" dirty="0" smtClean="0">
                <a:solidFill>
                  <a:srgbClr val="008E40"/>
                </a:solidFill>
              </a:rPr>
              <a:t>AAAAAAAAAAAAAAAAAAAA</a:t>
            </a:r>
            <a:endParaRPr lang="es-ES" sz="1600" baseline="-25000" dirty="0">
              <a:solidFill>
                <a:srgbClr val="008E40"/>
              </a:solidFill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4191000" y="4754432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35" name="34 Rectángulo"/>
          <p:cNvSpPr/>
          <p:nvPr/>
        </p:nvSpPr>
        <p:spPr>
          <a:xfrm>
            <a:off x="3352800" y="4743546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36" name="35 Rectángulo"/>
          <p:cNvSpPr/>
          <p:nvPr/>
        </p:nvSpPr>
        <p:spPr>
          <a:xfrm>
            <a:off x="2438400" y="475443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37" name="36 Rectángulo"/>
          <p:cNvSpPr/>
          <p:nvPr/>
        </p:nvSpPr>
        <p:spPr>
          <a:xfrm>
            <a:off x="5638800" y="4754432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38" name="37 Rectángulo"/>
          <p:cNvSpPr/>
          <p:nvPr/>
        </p:nvSpPr>
        <p:spPr>
          <a:xfrm>
            <a:off x="5037589" y="4754432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A</a:t>
            </a:r>
            <a:endParaRPr lang="es-ES" dirty="0"/>
          </a:p>
        </p:txBody>
      </p:sp>
      <p:sp>
        <p:nvSpPr>
          <p:cNvPr id="39" name="38 Rectángulo"/>
          <p:cNvSpPr/>
          <p:nvPr/>
        </p:nvSpPr>
        <p:spPr>
          <a:xfrm>
            <a:off x="1600200" y="475443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4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72161" y="496220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30 Conector recto"/>
          <p:cNvCxnSpPr/>
          <p:nvPr/>
        </p:nvCxnSpPr>
        <p:spPr>
          <a:xfrm flipH="1">
            <a:off x="5257800" y="4419600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7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Contrary to metazoan, canonical AAUAAA polyadenylation signal is highly degenerated</a:t>
            </a:r>
            <a:endParaRPr lang="en-CA" sz="2800" i="1" dirty="0"/>
          </a:p>
        </p:txBody>
      </p:sp>
      <p:cxnSp>
        <p:nvCxnSpPr>
          <p:cNvPr id="7" name="6 Conector recto de flecha"/>
          <p:cNvCxnSpPr/>
          <p:nvPr/>
        </p:nvCxnSpPr>
        <p:spPr>
          <a:xfrm flipH="1">
            <a:off x="4495801" y="4913531"/>
            <a:ext cx="1623457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6119258" y="4267200"/>
            <a:ext cx="14597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uniform </a:t>
            </a:r>
          </a:p>
          <a:p>
            <a:pPr algn="ctr"/>
            <a:r>
              <a:rPr lang="en-US" dirty="0" smtClean="0"/>
              <a:t>in animals:</a:t>
            </a: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AAUAAA</a:t>
            </a:r>
            <a:endParaRPr lang="es-E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2" name="11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177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canonical AAUAAA polyadenylation signal is highly degenerated</a:t>
            </a:r>
            <a:endParaRPr lang="en-CA" sz="2800" i="1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" y="2361191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26 Conector recto de flecha"/>
          <p:cNvCxnSpPr/>
          <p:nvPr/>
        </p:nvCxnSpPr>
        <p:spPr>
          <a:xfrm>
            <a:off x="2087660" y="2056391"/>
            <a:ext cx="871722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304800" y="168705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29" name="Oval 60"/>
          <p:cNvSpPr>
            <a:spLocks noChangeArrowheads="1"/>
          </p:cNvSpPr>
          <p:nvPr/>
        </p:nvSpPr>
        <p:spPr bwMode="auto">
          <a:xfrm>
            <a:off x="2668390" y="2589791"/>
            <a:ext cx="886781" cy="60073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Contrary to metazoan, canonical AAUAAA polyadenylation signal is highly degenerated</a:t>
            </a:r>
            <a:endParaRPr lang="en-CA" sz="2800" i="1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" y="2361191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26 Conector recto de flecha"/>
          <p:cNvCxnSpPr/>
          <p:nvPr/>
        </p:nvCxnSpPr>
        <p:spPr>
          <a:xfrm>
            <a:off x="2087660" y="2056391"/>
            <a:ext cx="871722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304800" y="168705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29" name="Oval 60"/>
          <p:cNvSpPr>
            <a:spLocks noChangeArrowheads="1"/>
          </p:cNvSpPr>
          <p:nvPr/>
        </p:nvSpPr>
        <p:spPr bwMode="auto">
          <a:xfrm>
            <a:off x="2668390" y="2589791"/>
            <a:ext cx="886781" cy="60073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72" y="2814637"/>
            <a:ext cx="10953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31 Conector recto de flecha"/>
          <p:cNvCxnSpPr/>
          <p:nvPr/>
        </p:nvCxnSpPr>
        <p:spPr>
          <a:xfrm flipH="1">
            <a:off x="4648202" y="3733800"/>
            <a:ext cx="1371598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5629106" y="2520825"/>
            <a:ext cx="19258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degenerated!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6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9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  <p:sp>
        <p:nvSpPr>
          <p:cNvPr id="19" name="21 CuadroTexto"/>
          <p:cNvSpPr txBox="1">
            <a:spLocks noChangeArrowheads="1"/>
          </p:cNvSpPr>
          <p:nvPr/>
        </p:nvSpPr>
        <p:spPr bwMode="auto">
          <a:xfrm>
            <a:off x="1498139" y="4469955"/>
            <a:ext cx="1243161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Subcellular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localisation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1" name="21 CuadroTexto"/>
          <p:cNvSpPr txBox="1">
            <a:spLocks noChangeArrowheads="1"/>
          </p:cNvSpPr>
          <p:nvPr/>
        </p:nvSpPr>
        <p:spPr bwMode="auto">
          <a:xfrm>
            <a:off x="3241903" y="4877582"/>
            <a:ext cx="1341008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degradation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21 CuadroTexto"/>
          <p:cNvSpPr txBox="1">
            <a:spLocks noChangeArrowheads="1"/>
          </p:cNvSpPr>
          <p:nvPr/>
        </p:nvSpPr>
        <p:spPr bwMode="auto">
          <a:xfrm>
            <a:off x="5143500" y="4739082"/>
            <a:ext cx="1214692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Translation</a:t>
            </a:r>
          </a:p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efficiency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22 CuadroTexto"/>
          <p:cNvSpPr txBox="1">
            <a:spLocks noChangeArrowheads="1"/>
          </p:cNvSpPr>
          <p:nvPr/>
        </p:nvSpPr>
        <p:spPr bwMode="auto">
          <a:xfrm>
            <a:off x="7059511" y="4550341"/>
            <a:ext cx="506870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???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25" name="24 Conector recto de flecha"/>
          <p:cNvCxnSpPr/>
          <p:nvPr/>
        </p:nvCxnSpPr>
        <p:spPr>
          <a:xfrm flipH="1">
            <a:off x="2741300" y="3124200"/>
            <a:ext cx="2026470" cy="1345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endCxn id="21" idx="0"/>
          </p:cNvCxnSpPr>
          <p:nvPr/>
        </p:nvCxnSpPr>
        <p:spPr>
          <a:xfrm flipH="1">
            <a:off x="3912407" y="3124200"/>
            <a:ext cx="855363" cy="1753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endCxn id="22" idx="0"/>
          </p:cNvCxnSpPr>
          <p:nvPr/>
        </p:nvCxnSpPr>
        <p:spPr>
          <a:xfrm>
            <a:off x="4767770" y="3124200"/>
            <a:ext cx="983076" cy="16148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endCxn id="23" idx="0"/>
          </p:cNvCxnSpPr>
          <p:nvPr/>
        </p:nvCxnSpPr>
        <p:spPr>
          <a:xfrm>
            <a:off x="4767770" y="3124200"/>
            <a:ext cx="2545176" cy="14261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1879600"/>
            <a:ext cx="58263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/>
              <a:t>In </a:t>
            </a:r>
            <a:r>
              <a:rPr lang="en-CA" i="1" dirty="0" smtClean="0"/>
              <a:t>M. </a:t>
            </a:r>
            <a:r>
              <a:rPr lang="en-CA" i="1" dirty="0" err="1" smtClean="0"/>
              <a:t>oryzae</a:t>
            </a:r>
            <a:r>
              <a:rPr lang="en-CA" dirty="0" smtClean="0"/>
              <a:t> ~30% of genes are alternatively polyadenylated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</p:cNvCxnSpPr>
          <p:nvPr/>
        </p:nvCxnSpPr>
        <p:spPr>
          <a:xfrm>
            <a:off x="5580170" y="2248932"/>
            <a:ext cx="1201630" cy="570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29400" y="2667000"/>
            <a:ext cx="19812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670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Magnaporthe oryzae </a:t>
            </a:r>
            <a:r>
              <a:rPr lang="en-US" sz="3600" dirty="0" smtClean="0"/>
              <a:t>life cycle</a:t>
            </a:r>
            <a:endParaRPr lang="es-ES" sz="36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324600" cy="518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371600" y="6538099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Richard A. Wilson &amp; Nicholas J. </a:t>
            </a:r>
            <a:r>
              <a:rPr lang="en-US" sz="1200" dirty="0" err="1" smtClean="0"/>
              <a:t>TalbotNature</a:t>
            </a:r>
            <a:r>
              <a:rPr lang="en-US" sz="1200" dirty="0" smtClean="0"/>
              <a:t> </a:t>
            </a:r>
            <a:r>
              <a:rPr lang="en-US" sz="1200" dirty="0"/>
              <a:t>Reviews Microbiology 7, 185-195 (March 2009)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273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0" idx="0"/>
          </p:cNvCxnSpPr>
          <p:nvPr/>
        </p:nvCxnSpPr>
        <p:spPr>
          <a:xfrm flipV="1">
            <a:off x="4388185" y="4217818"/>
            <a:ext cx="2165015" cy="5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4 CuadroTexto"/>
          <p:cNvSpPr txBox="1"/>
          <p:nvPr/>
        </p:nvSpPr>
        <p:spPr>
          <a:xfrm>
            <a:off x="3196199" y="4763868"/>
            <a:ext cx="23839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90% of APA events occur in the 3’UTR</a:t>
            </a:r>
            <a:endParaRPr lang="es-ES" dirty="0"/>
          </a:p>
        </p:txBody>
      </p:sp>
      <p:sp>
        <p:nvSpPr>
          <p:cNvPr id="13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sp>
        <p:nvSpPr>
          <p:cNvPr id="14" name="Oval 13"/>
          <p:cNvSpPr/>
          <p:nvPr/>
        </p:nvSpPr>
        <p:spPr>
          <a:xfrm>
            <a:off x="6553200" y="3816279"/>
            <a:ext cx="675201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1" idx="2"/>
          </p:cNvCxnSpPr>
          <p:nvPr/>
        </p:nvCxnSpPr>
        <p:spPr>
          <a:xfrm>
            <a:off x="7200900" y="2003862"/>
            <a:ext cx="114300" cy="815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 CuadroTexto"/>
          <p:cNvSpPr txBox="1"/>
          <p:nvPr/>
        </p:nvSpPr>
        <p:spPr>
          <a:xfrm>
            <a:off x="5791200" y="1357531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80% of APA events are made of 2 alternatives only</a:t>
            </a:r>
            <a:endParaRPr lang="es-E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7200900" y="2003862"/>
            <a:ext cx="723900" cy="1120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0846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7" y="1371600"/>
            <a:ext cx="531107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89" y="328457"/>
            <a:ext cx="89400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dirty="0" smtClean="0"/>
              <a:t>Alternative polyadenylation seems to be involved in specific biological processes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-25400" y="651944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"REVIGO summarizes and visualizes long lists of Gene Ontology </a:t>
            </a:r>
            <a:r>
              <a:rPr lang="en-US" sz="1600" dirty="0" smtClean="0"/>
              <a:t>terms“ </a:t>
            </a:r>
            <a:r>
              <a:rPr lang="en-US" sz="1600" dirty="0" err="1" smtClean="0"/>
              <a:t>PLoS</a:t>
            </a:r>
            <a:r>
              <a:rPr lang="en-US" sz="1600" dirty="0" smtClean="0"/>
              <a:t> </a:t>
            </a:r>
            <a:r>
              <a:rPr lang="en-US" sz="1600" dirty="0"/>
              <a:t>ONE 2011</a:t>
            </a:r>
          </a:p>
        </p:txBody>
      </p:sp>
    </p:spTree>
    <p:extLst>
      <p:ext uri="{BB962C8B-B14F-4D97-AF65-F5344CB8AC3E}">
        <p14:creationId xmlns:p14="http://schemas.microsoft.com/office/powerpoint/2010/main" val="15149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2100" y="272142"/>
            <a:ext cx="8547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Carbon Starvation affects poly(A) selection in 455 genes, preferring </a:t>
            </a:r>
            <a:r>
              <a:rPr lang="en-CA" sz="2800" b="1" i="1" u="sng" dirty="0" smtClean="0"/>
              <a:t>distal</a:t>
            </a:r>
            <a:r>
              <a:rPr lang="en-CA" sz="2800" dirty="0" smtClean="0"/>
              <a:t> poly(A) sites</a:t>
            </a:r>
            <a:endParaRPr lang="en-CA" sz="2800" dirty="0"/>
          </a:p>
        </p:txBody>
      </p:sp>
      <p:cxnSp>
        <p:nvCxnSpPr>
          <p:cNvPr id="11" name="72 Conector recto"/>
          <p:cNvCxnSpPr>
            <a:cxnSpLocks noChangeShapeType="1"/>
          </p:cNvCxnSpPr>
          <p:nvPr/>
        </p:nvCxnSpPr>
        <p:spPr bwMode="auto">
          <a:xfrm>
            <a:off x="2179167" y="30675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3 Flecha derecha"/>
          <p:cNvSpPr>
            <a:spLocks noChangeArrowheads="1"/>
          </p:cNvSpPr>
          <p:nvPr/>
        </p:nvSpPr>
        <p:spPr bwMode="auto">
          <a:xfrm>
            <a:off x="2750271" y="29603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4 Elipse"/>
          <p:cNvSpPr>
            <a:spLocks noChangeArrowheads="1"/>
          </p:cNvSpPr>
          <p:nvPr/>
        </p:nvSpPr>
        <p:spPr bwMode="auto">
          <a:xfrm>
            <a:off x="2179167" y="30056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199831" y="38557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5" name="77 Flecha derecha"/>
          <p:cNvSpPr>
            <a:spLocks noChangeArrowheads="1"/>
          </p:cNvSpPr>
          <p:nvPr/>
        </p:nvSpPr>
        <p:spPr bwMode="auto">
          <a:xfrm>
            <a:off x="2770935" y="37414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199831" y="37866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 bwMode="auto">
          <a:xfrm>
            <a:off x="4463839" y="29405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 bwMode="auto">
          <a:xfrm>
            <a:off x="5218735" y="37247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62" y="2667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404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52742" y="2891304"/>
            <a:ext cx="19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medium</a:t>
            </a:r>
            <a:endParaRPr lang="es-E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304800" y="3670931"/>
            <a:ext cx="18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 starvation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261136" y="30950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carbon starvation longer UTRs are usually produced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7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6" name="5 Rectángulo"/>
          <p:cNvSpPr/>
          <p:nvPr/>
        </p:nvSpPr>
        <p:spPr bwMode="auto">
          <a:xfrm>
            <a:off x="1529738" y="3409146"/>
            <a:ext cx="4356588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0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40893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 smtClean="0"/>
              <a:t>~25% of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dirty="0" err="1" smtClean="0"/>
              <a:t>’s</a:t>
            </a:r>
            <a:r>
              <a:rPr lang="en-CA" sz="3200" dirty="0" smtClean="0"/>
              <a:t> genes prefer a different poly(A)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3200" i="1" dirty="0">
                <a:solidFill>
                  <a:srgbClr val="000000"/>
                </a:solidFill>
              </a:rPr>
              <a:t>rbp35</a:t>
            </a:r>
            <a:r>
              <a:rPr lang="en-CA" sz="3200" i="1" dirty="0" smtClean="0"/>
              <a:t> </a:t>
            </a:r>
          </a:p>
        </p:txBody>
      </p:sp>
      <p:cxnSp>
        <p:nvCxnSpPr>
          <p:cNvPr id="6" name="72 Conector recto"/>
          <p:cNvCxnSpPr>
            <a:cxnSpLocks noChangeShapeType="1"/>
          </p:cNvCxnSpPr>
          <p:nvPr/>
        </p:nvCxnSpPr>
        <p:spPr bwMode="auto">
          <a:xfrm>
            <a:off x="1896327" y="4134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3 Flecha derecha"/>
          <p:cNvSpPr>
            <a:spLocks noChangeArrowheads="1"/>
          </p:cNvSpPr>
          <p:nvPr/>
        </p:nvSpPr>
        <p:spPr bwMode="auto">
          <a:xfrm>
            <a:off x="2467431" y="4027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4 Elipse"/>
          <p:cNvSpPr>
            <a:spLocks noChangeArrowheads="1"/>
          </p:cNvSpPr>
          <p:nvPr/>
        </p:nvSpPr>
        <p:spPr bwMode="auto">
          <a:xfrm>
            <a:off x="1896327" y="4072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1904255" y="3409939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475359" y="3295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1904255" y="3340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2" name="16 CuadroTexto"/>
          <p:cNvSpPr txBox="1"/>
          <p:nvPr/>
        </p:nvSpPr>
        <p:spPr bwMode="auto">
          <a:xfrm>
            <a:off x="4180999" y="4007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3" name="17 CuadroTexto"/>
          <p:cNvSpPr txBox="1"/>
          <p:nvPr/>
        </p:nvSpPr>
        <p:spPr bwMode="auto">
          <a:xfrm>
            <a:off x="4923159" y="3279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22" y="3733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24" y="2994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 CuadroTexto"/>
          <p:cNvSpPr txBox="1"/>
          <p:nvPr/>
        </p:nvSpPr>
        <p:spPr>
          <a:xfrm>
            <a:off x="685800" y="319444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Wild type</a:t>
            </a:r>
            <a:endParaRPr lang="es-ES" dirty="0"/>
          </a:p>
        </p:txBody>
      </p:sp>
      <p:sp>
        <p:nvSpPr>
          <p:cNvPr id="17" name="31 CuadroTexto"/>
          <p:cNvSpPr txBox="1"/>
          <p:nvPr/>
        </p:nvSpPr>
        <p:spPr>
          <a:xfrm>
            <a:off x="737858" y="3974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i="1" dirty="0">
                <a:solidFill>
                  <a:srgbClr val="000000"/>
                </a:solidFill>
              </a:rPr>
              <a:t>rbp35</a:t>
            </a:r>
            <a:r>
              <a:rPr lang="en-CA" dirty="0"/>
              <a:t> </a:t>
            </a:r>
            <a:endParaRPr lang="en-CA" i="1" dirty="0"/>
          </a:p>
        </p:txBody>
      </p:sp>
      <p:sp>
        <p:nvSpPr>
          <p:cNvPr id="18" name="32 CuadroTexto"/>
          <p:cNvSpPr txBox="1"/>
          <p:nvPr/>
        </p:nvSpPr>
        <p:spPr>
          <a:xfrm>
            <a:off x="5978296" y="34760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the mutant, shorter UTRs are usually preferred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9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243069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poly(A) sites regulated by Rbp35</a:t>
            </a:r>
            <a:endParaRPr lang="en-CA" sz="3200" dirty="0">
              <a:latin typeface="+mj-lt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9" name="18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/>
          <p:cNvSpPr/>
          <p:nvPr/>
        </p:nvSpPr>
        <p:spPr>
          <a:xfrm>
            <a:off x="2209800" y="5848851"/>
            <a:ext cx="1143000" cy="618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6032"/>
            <a:ext cx="8098289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243069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poly(A) sites regulated by Rbp35</a:t>
            </a:r>
            <a:endParaRPr lang="en-CA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187097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E-value: 5.3e-103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9" name="18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6"/>
          <p:cNvSpPr/>
          <p:nvPr/>
        </p:nvSpPr>
        <p:spPr>
          <a:xfrm>
            <a:off x="2209800" y="5848851"/>
            <a:ext cx="1143000" cy="618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2895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+mj-lt"/>
                <a:cs typeface="Times New Roman"/>
              </a:rPr>
              <a:t>Can we devise an hypothetical role for Rbp35?</a:t>
            </a:r>
            <a:endParaRPr lang="en-CA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84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16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17" name="16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19" name="18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1" name="20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22" name="21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6" name="25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28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interested in two pathogenic-defective mutants…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1216837" y="17526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519723"/>
            <a:ext cx="954836" cy="315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" y="2519723"/>
            <a:ext cx="857969" cy="31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476860"/>
            <a:ext cx="1536041" cy="323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2489243"/>
            <a:ext cx="733425" cy="309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715334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Marina </a:t>
            </a:r>
            <a:r>
              <a:rPr lang="en-US" sz="1200" dirty="0" err="1"/>
              <a:t>Franceschetti</a:t>
            </a:r>
            <a:r>
              <a:rPr lang="en-US" sz="1200" dirty="0"/>
              <a:t> , Emilio </a:t>
            </a:r>
            <a:r>
              <a:rPr lang="en-US" sz="1200" dirty="0" err="1"/>
              <a:t>Bueno</a:t>
            </a:r>
            <a:r>
              <a:rPr lang="en-US" sz="1200" dirty="0"/>
              <a:t> , Richard A. Wilson, Sara L. Tucker, Concepción Gómez-Mena, Grant Calder, </a:t>
            </a:r>
            <a:r>
              <a:rPr lang="en-US" sz="1200" dirty="0" err="1"/>
              <a:t>Ane</a:t>
            </a:r>
            <a:r>
              <a:rPr lang="en-US" sz="1200" dirty="0"/>
              <a:t> </a:t>
            </a:r>
            <a:r>
              <a:rPr lang="en-US" sz="1200" dirty="0" err="1" smtClean="0"/>
              <a:t>Sesma</a:t>
            </a:r>
            <a:r>
              <a:rPr lang="en-US" sz="1200" dirty="0" smtClean="0"/>
              <a:t> 2011 </a:t>
            </a:r>
            <a:endParaRPr lang="en-US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16" y="2895600"/>
            <a:ext cx="5039384" cy="224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5890705" y="2151340"/>
            <a:ext cx="109639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038600" y="5312002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Tucker SL1, </a:t>
            </a:r>
            <a:r>
              <a:rPr lang="en-US" sz="1200" dirty="0" err="1"/>
              <a:t>Besi</a:t>
            </a:r>
            <a:r>
              <a:rPr lang="en-US" sz="1200" dirty="0"/>
              <a:t> MI, </a:t>
            </a:r>
            <a:r>
              <a:rPr lang="en-US" sz="1200" dirty="0" err="1"/>
              <a:t>Galhano</a:t>
            </a:r>
            <a:r>
              <a:rPr lang="en-US" sz="1200" dirty="0"/>
              <a:t> R, </a:t>
            </a:r>
            <a:r>
              <a:rPr lang="en-US" sz="1200" dirty="0" err="1"/>
              <a:t>Franceschetti</a:t>
            </a:r>
            <a:r>
              <a:rPr lang="en-US" sz="1200" dirty="0"/>
              <a:t> M, Goetz S, </a:t>
            </a:r>
            <a:r>
              <a:rPr lang="en-US" sz="1200" dirty="0" err="1"/>
              <a:t>Lenhert</a:t>
            </a:r>
            <a:r>
              <a:rPr lang="en-US" sz="1200" dirty="0"/>
              <a:t> S, </a:t>
            </a:r>
            <a:r>
              <a:rPr lang="en-US" sz="1200" dirty="0" err="1"/>
              <a:t>Osbourn</a:t>
            </a:r>
            <a:r>
              <a:rPr lang="en-US" sz="1200" dirty="0"/>
              <a:t> A, </a:t>
            </a:r>
            <a:r>
              <a:rPr lang="en-US" sz="1200" dirty="0" err="1"/>
              <a:t>Sesma</a:t>
            </a:r>
            <a:r>
              <a:rPr lang="en-US" sz="1200" dirty="0"/>
              <a:t> A</a:t>
            </a:r>
            <a:r>
              <a:rPr lang="en-US" sz="1200" dirty="0" smtClean="0"/>
              <a:t>. 2010</a:t>
            </a:r>
            <a:endParaRPr lang="en-US" sz="1200" dirty="0"/>
          </a:p>
        </p:txBody>
      </p:sp>
      <p:sp>
        <p:nvSpPr>
          <p:cNvPr id="3" name="2 Marco"/>
          <p:cNvSpPr/>
          <p:nvPr/>
        </p:nvSpPr>
        <p:spPr>
          <a:xfrm>
            <a:off x="76200" y="1676400"/>
            <a:ext cx="3810000" cy="5029200"/>
          </a:xfrm>
          <a:prstGeom prst="frame">
            <a:avLst>
              <a:gd name="adj1" fmla="val 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14 Marco"/>
          <p:cNvSpPr/>
          <p:nvPr/>
        </p:nvSpPr>
        <p:spPr>
          <a:xfrm>
            <a:off x="3952216" y="1905000"/>
            <a:ext cx="5039384" cy="4133499"/>
          </a:xfrm>
          <a:prstGeom prst="frame">
            <a:avLst>
              <a:gd name="adj1" fmla="val 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sp>
        <p:nvSpPr>
          <p:cNvPr id="58" name="5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9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68" name="67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70" name="6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71" name="70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72" name="71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78" name="77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79" name="78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79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81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84" name="6 Grupo"/>
          <p:cNvGrpSpPr/>
          <p:nvPr/>
        </p:nvGrpSpPr>
        <p:grpSpPr>
          <a:xfrm>
            <a:off x="5095655" y="1770317"/>
            <a:ext cx="3669387" cy="1094485"/>
            <a:chOff x="722686" y="2641250"/>
            <a:chExt cx="3669386" cy="1094486"/>
          </a:xfrm>
        </p:grpSpPr>
        <p:sp>
          <p:nvSpPr>
            <p:cNvPr id="8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87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88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90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91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93" name="25 Conector recto de flecha"/>
          <p:cNvCxnSpPr>
            <a:stCxn id="94" idx="0"/>
          </p:cNvCxnSpPr>
          <p:nvPr/>
        </p:nvCxnSpPr>
        <p:spPr>
          <a:xfrm flipV="1">
            <a:off x="7709045" y="2923147"/>
            <a:ext cx="143140" cy="107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5" name="Straight Connector 74"/>
          <p:cNvCxnSpPr/>
          <p:nvPr/>
        </p:nvCxnSpPr>
        <p:spPr>
          <a:xfrm flipV="1">
            <a:off x="7874083" y="2252917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4"/>
          <p:cNvCxnSpPr/>
          <p:nvPr/>
        </p:nvCxnSpPr>
        <p:spPr>
          <a:xfrm flipV="1">
            <a:off x="8171380" y="228453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8082873" y="234137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grpSp>
        <p:nvGrpSpPr>
          <p:cNvPr id="3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4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6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0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2" name="6 Grupo"/>
          <p:cNvGrpSpPr/>
          <p:nvPr/>
        </p:nvGrpSpPr>
        <p:grpSpPr>
          <a:xfrm>
            <a:off x="5095655" y="1770317"/>
            <a:ext cx="3669387" cy="1094485"/>
            <a:chOff x="722686" y="2641250"/>
            <a:chExt cx="3669386" cy="1094486"/>
          </a:xfrm>
        </p:grpSpPr>
        <p:sp>
          <p:nvSpPr>
            <p:cNvPr id="5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61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64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6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67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76" name="25 Conector recto de flecha"/>
          <p:cNvCxnSpPr>
            <a:stCxn id="77" idx="0"/>
          </p:cNvCxnSpPr>
          <p:nvPr/>
        </p:nvCxnSpPr>
        <p:spPr>
          <a:xfrm flipV="1">
            <a:off x="7709045" y="2923147"/>
            <a:ext cx="143140" cy="107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7 Rectángulo redondeado"/>
          <p:cNvSpPr/>
          <p:nvPr/>
        </p:nvSpPr>
        <p:spPr>
          <a:xfrm>
            <a:off x="2175487" y="4179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95" name="6 Grupo"/>
          <p:cNvGrpSpPr/>
          <p:nvPr/>
        </p:nvGrpSpPr>
        <p:grpSpPr>
          <a:xfrm>
            <a:off x="2379806" y="4438384"/>
            <a:ext cx="3669387" cy="1094485"/>
            <a:chOff x="722686" y="2641250"/>
            <a:chExt cx="3669386" cy="1094486"/>
          </a:xfrm>
        </p:grpSpPr>
        <p:sp>
          <p:nvSpPr>
            <p:cNvPr id="96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99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101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10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104" name="1 CuadroTexto"/>
          <p:cNvSpPr txBox="1"/>
          <p:nvPr/>
        </p:nvSpPr>
        <p:spPr>
          <a:xfrm>
            <a:off x="3755079" y="3810000"/>
            <a:ext cx="1274121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The mutant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10 Elipse"/>
          <p:cNvSpPr/>
          <p:nvPr/>
        </p:nvSpPr>
        <p:spPr>
          <a:xfrm>
            <a:off x="2594622" y="4897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07" name="25 Conector recto de flecha"/>
          <p:cNvCxnSpPr/>
          <p:nvPr/>
        </p:nvCxnSpPr>
        <p:spPr>
          <a:xfrm flipV="1">
            <a:off x="4447859" y="5472937"/>
            <a:ext cx="688477" cy="10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8 CuadroTexto"/>
          <p:cNvSpPr txBox="1"/>
          <p:nvPr/>
        </p:nvSpPr>
        <p:spPr>
          <a:xfrm>
            <a:off x="3075351" y="6478067"/>
            <a:ext cx="19559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“revealed”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67 Multiplicar"/>
          <p:cNvSpPr/>
          <p:nvPr/>
        </p:nvSpPr>
        <p:spPr>
          <a:xfrm>
            <a:off x="4334483" y="4194784"/>
            <a:ext cx="847117" cy="910616"/>
          </a:xfrm>
          <a:prstGeom prst="mathMultiply">
            <a:avLst>
              <a:gd name="adj1" fmla="val 33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74"/>
          <p:cNvCxnSpPr/>
          <p:nvPr/>
        </p:nvCxnSpPr>
        <p:spPr>
          <a:xfrm flipV="1">
            <a:off x="7874083" y="2252917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74"/>
          <p:cNvCxnSpPr/>
          <p:nvPr/>
        </p:nvCxnSpPr>
        <p:spPr>
          <a:xfrm flipV="1">
            <a:off x="8171380" y="228453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8082873" y="234137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74"/>
          <p:cNvCxnSpPr/>
          <p:nvPr/>
        </p:nvCxnSpPr>
        <p:spPr>
          <a:xfrm flipV="1">
            <a:off x="5157008" y="4875495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74"/>
          <p:cNvCxnSpPr/>
          <p:nvPr/>
        </p:nvCxnSpPr>
        <p:spPr>
          <a:xfrm flipV="1">
            <a:off x="5454305" y="4961400"/>
            <a:ext cx="184495" cy="58285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32460" y="49245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Part 1 - 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Polyadenylation in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r>
              <a:rPr lang="en-US" sz="2800" i="1" dirty="0" smtClean="0"/>
              <a:t> </a:t>
            </a:r>
            <a:r>
              <a:rPr lang="en-US" sz="2800" dirty="0" smtClean="0"/>
              <a:t>differs from S. </a:t>
            </a:r>
            <a:r>
              <a:rPr lang="en-US" sz="2800" dirty="0" err="1" smtClean="0"/>
              <a:t>cerevisiae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Alternative polyadenylation in </a:t>
            </a:r>
            <a:r>
              <a:rPr lang="en-US" sz="2800" i="1" dirty="0" smtClean="0"/>
              <a:t>M</a:t>
            </a:r>
            <a:r>
              <a:rPr lang="en-US" sz="2800" i="1" dirty="0"/>
              <a:t>. </a:t>
            </a:r>
            <a:r>
              <a:rPr lang="en-US" sz="2800" i="1" dirty="0" err="1"/>
              <a:t>oryzae</a:t>
            </a:r>
            <a:r>
              <a:rPr lang="en-US" sz="2800" i="1" dirty="0"/>
              <a:t> </a:t>
            </a:r>
            <a:r>
              <a:rPr lang="en-US" sz="2800" dirty="0" smtClean="0"/>
              <a:t>is common and related with specific functional groups</a:t>
            </a:r>
          </a:p>
          <a:p>
            <a:endParaRPr lang="en-US" sz="2800" dirty="0" smtClean="0"/>
          </a:p>
          <a:p>
            <a:r>
              <a:rPr lang="en-US" sz="2800" dirty="0" smtClean="0"/>
              <a:t>Carbon starvation induces longer 3’UTRs</a:t>
            </a:r>
          </a:p>
          <a:p>
            <a:endParaRPr lang="en-US" sz="2800" dirty="0" smtClean="0"/>
          </a:p>
          <a:p>
            <a:r>
              <a:rPr lang="en-US" sz="2800" dirty="0" smtClean="0"/>
              <a:t>RBP35 (probably) interacts with the UGUA element, to select distal poly(A) sites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9392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4374070"/>
            <a:ext cx="762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Small RNA-sequencing</a:t>
            </a:r>
            <a:endParaRPr lang="es-ES" sz="24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510892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5874997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83530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54823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617204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55612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59370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4" name="3 Marco"/>
          <p:cNvSpPr/>
          <p:nvPr/>
        </p:nvSpPr>
        <p:spPr>
          <a:xfrm>
            <a:off x="609600" y="4114800"/>
            <a:ext cx="7967396" cy="25908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Small RNA library preparation and sequencing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938989" y="1872734"/>
            <a:ext cx="19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RNA isolation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938989" y="2819400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HD Adaptor </a:t>
            </a:r>
            <a:r>
              <a:rPr lang="en-US" dirty="0" smtClean="0"/>
              <a:t>ligation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938989" y="3886200"/>
            <a:ext cx="10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 &amp; PCR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89" y="1547812"/>
            <a:ext cx="2414132" cy="500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938989" y="4724400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fractionation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938989" y="56388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</a:t>
            </a:r>
            <a:endParaRPr lang="es-E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90" y="1585913"/>
            <a:ext cx="1225949" cy="141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6856528" y="3004066"/>
            <a:ext cx="2135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Adriana </a:t>
            </a:r>
            <a:r>
              <a:rPr lang="es-ES" dirty="0" err="1">
                <a:solidFill>
                  <a:srgbClr val="FF0000"/>
                </a:solidFill>
              </a:rPr>
              <a:t>Illana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Otero,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 Norwich</a:t>
            </a:r>
            <a:endParaRPr lang="es-E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1619" y="1676400"/>
            <a:ext cx="244509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Three strains: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3200" i="1" dirty="0" smtClean="0">
                <a:solidFill>
                  <a:srgbClr val="000000"/>
                </a:solidFill>
              </a:rPr>
              <a:t>∆exp5</a:t>
            </a:r>
            <a:r>
              <a:rPr lang="en-GB" sz="320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r>
              <a:rPr lang="es-ES" sz="3200" i="1" dirty="0">
                <a:solidFill>
                  <a:srgbClr val="000000"/>
                </a:solidFill>
              </a:rPr>
              <a:t>∆rbp35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endParaRPr lang="en-GB" sz="32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7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of genome </a:t>
            </a:r>
            <a:r>
              <a:rPr lang="en-US" dirty="0" err="1" smtClean="0"/>
              <a:t>sRNA</a:t>
            </a:r>
            <a:r>
              <a:rPr lang="en-US" dirty="0" smtClean="0"/>
              <a:t> loci come from protein-coding genes</a:t>
            </a:r>
            <a:endParaRPr lang="en-US" dirty="0"/>
          </a:p>
        </p:txBody>
      </p:sp>
      <p:graphicFrame>
        <p:nvGraphicFramePr>
          <p:cNvPr id="3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622457"/>
              </p:ext>
            </p:extLst>
          </p:nvPr>
        </p:nvGraphicFramePr>
        <p:xfrm>
          <a:off x="251520" y="1628800"/>
          <a:ext cx="8136904" cy="4882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1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What happens in the mutants?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7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008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down-regulated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2" name="31 Flecha abajo"/>
          <p:cNvSpPr/>
          <p:nvPr/>
        </p:nvSpPr>
        <p:spPr>
          <a:xfrm>
            <a:off x="77514" y="3276599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Flecha abajo"/>
          <p:cNvSpPr/>
          <p:nvPr/>
        </p:nvSpPr>
        <p:spPr>
          <a:xfrm>
            <a:off x="2840700" y="3234237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Rbp35 </a:t>
            </a:r>
            <a:r>
              <a:rPr lang="en-US" dirty="0"/>
              <a:t>is a member of the polyadenylation machinery</a:t>
            </a:r>
          </a:p>
        </p:txBody>
      </p:sp>
      <p:cxnSp>
        <p:nvCxnSpPr>
          <p:cNvPr id="4" name="76 Conector recto"/>
          <p:cNvCxnSpPr>
            <a:cxnSpLocks noChangeShapeType="1"/>
          </p:cNvCxnSpPr>
          <p:nvPr/>
        </p:nvCxnSpPr>
        <p:spPr bwMode="auto">
          <a:xfrm>
            <a:off x="2286000" y="4225292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6" name="78 Elipse"/>
          <p:cNvSpPr>
            <a:spLocks noChangeArrowheads="1"/>
          </p:cNvSpPr>
          <p:nvPr/>
        </p:nvSpPr>
        <p:spPr bwMode="auto">
          <a:xfrm>
            <a:off x="2286000" y="4156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9" y="3810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2286000" y="2701292"/>
            <a:ext cx="3886200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857104" y="2350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2286000" y="2632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286000" y="5592008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286000" y="5522953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9 CuadroTexto"/>
          <p:cNvSpPr txBox="1"/>
          <p:nvPr/>
        </p:nvSpPr>
        <p:spPr bwMode="auto">
          <a:xfrm>
            <a:off x="5304904" y="5461084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114800" y="32004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114800" y="46482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08500" y="3149600"/>
            <a:ext cx="101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Cleavage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0312" y="4648200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Polyadenylation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30237" y="1981200"/>
            <a:ext cx="11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Pre-mRNA</a:t>
            </a:r>
            <a:endParaRPr lang="en-US" dirty="0"/>
          </a:p>
        </p:txBody>
      </p:sp>
      <p:sp>
        <p:nvSpPr>
          <p:cNvPr id="25" name="77 Flecha derecha"/>
          <p:cNvSpPr>
            <a:spLocks noChangeArrowheads="1"/>
          </p:cNvSpPr>
          <p:nvPr/>
        </p:nvSpPr>
        <p:spPr bwMode="auto">
          <a:xfrm>
            <a:off x="2879668" y="3874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6" name="77 Flecha derecha"/>
          <p:cNvSpPr>
            <a:spLocks noChangeArrowheads="1"/>
          </p:cNvSpPr>
          <p:nvPr/>
        </p:nvSpPr>
        <p:spPr bwMode="auto">
          <a:xfrm>
            <a:off x="2895600" y="52461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down-regulated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2" name="31 Flecha abajo"/>
          <p:cNvSpPr/>
          <p:nvPr/>
        </p:nvSpPr>
        <p:spPr>
          <a:xfrm>
            <a:off x="77514" y="3276599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Flecha abajo"/>
          <p:cNvSpPr/>
          <p:nvPr/>
        </p:nvSpPr>
        <p:spPr>
          <a:xfrm>
            <a:off x="2840700" y="3234237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510892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Rectángulo"/>
          <p:cNvSpPr/>
          <p:nvPr/>
        </p:nvSpPr>
        <p:spPr>
          <a:xfrm>
            <a:off x="1194084" y="6252265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tRNAs</a:t>
            </a:r>
            <a:endParaRPr lang="en-US" dirty="0"/>
          </a:p>
        </p:txBody>
      </p:sp>
      <p:sp>
        <p:nvSpPr>
          <p:cNvPr id="28" name="27 Flecha abajo"/>
          <p:cNvSpPr/>
          <p:nvPr/>
        </p:nvSpPr>
        <p:spPr>
          <a:xfrm>
            <a:off x="828797" y="5518840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EST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45557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>
            <a:stCxn id="19" idx="2"/>
          </p:cNvCxnSpPr>
          <p:nvPr/>
        </p:nvCxnSpPr>
        <p:spPr>
          <a:xfrm>
            <a:off x="4610100" y="1823357"/>
            <a:ext cx="0" cy="10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from </a:t>
            </a:r>
            <a:r>
              <a:rPr lang="en-US" sz="2000" b="1" dirty="0" smtClean="0"/>
              <a:t>unclassified transcripts 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306173" y="3752879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13" name="12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3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EST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45557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>
            <a:stCxn id="19" idx="2"/>
          </p:cNvCxnSpPr>
          <p:nvPr/>
        </p:nvCxnSpPr>
        <p:spPr>
          <a:xfrm>
            <a:off x="4610100" y="1823357"/>
            <a:ext cx="0" cy="10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from </a:t>
            </a:r>
            <a:r>
              <a:rPr lang="en-US" sz="2000" b="1" dirty="0" smtClean="0"/>
              <a:t>unclassified transcripts 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329843" y="3752879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5334000" y="33626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 flipH="1" flipV="1">
            <a:off x="5492858" y="3752879"/>
            <a:ext cx="374542" cy="1123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  <p:sp>
        <p:nvSpPr>
          <p:cNvPr id="14" name="Rectangle 9"/>
          <p:cNvSpPr/>
          <p:nvPr/>
        </p:nvSpPr>
        <p:spPr>
          <a:xfrm>
            <a:off x="4859003" y="4900379"/>
            <a:ext cx="326180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Usually </a:t>
            </a:r>
            <a:r>
              <a:rPr lang="en-US" sz="2000" b="1" dirty="0" smtClean="0"/>
              <a:t>post-transcriptionally modified </a:t>
            </a:r>
            <a:r>
              <a:rPr lang="en-US" sz="2000" dirty="0" smtClean="0"/>
              <a:t>with an </a:t>
            </a:r>
            <a:r>
              <a:rPr lang="en-US" sz="2000" b="1" dirty="0" smtClean="0"/>
              <a:t>adenine</a:t>
            </a:r>
          </a:p>
          <a:p>
            <a:pPr algn="ctr"/>
            <a:r>
              <a:rPr lang="en-US" sz="2000" dirty="0" smtClean="0"/>
              <a:t>(target for degradation?)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8540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EST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45557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>
            <a:stCxn id="19" idx="2"/>
          </p:cNvCxnSpPr>
          <p:nvPr/>
        </p:nvCxnSpPr>
        <p:spPr>
          <a:xfrm>
            <a:off x="4610100" y="1823357"/>
            <a:ext cx="0" cy="10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from </a:t>
            </a:r>
            <a:r>
              <a:rPr lang="en-US" sz="2000" b="1" dirty="0" smtClean="0"/>
              <a:t>unclassified transcripts 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329843" y="3752879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up-regulated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endParaRPr lang="en-US" sz="2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5334000" y="33626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 flipH="1" flipV="1">
            <a:off x="5492858" y="3752879"/>
            <a:ext cx="374542" cy="1123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9"/>
          <p:cNvSpPr/>
          <p:nvPr/>
        </p:nvSpPr>
        <p:spPr>
          <a:xfrm>
            <a:off x="4859003" y="4900379"/>
            <a:ext cx="326180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Usually </a:t>
            </a:r>
            <a:r>
              <a:rPr lang="en-US" sz="2000" b="1" dirty="0" smtClean="0"/>
              <a:t>post-transcriptionally modified </a:t>
            </a:r>
            <a:r>
              <a:rPr lang="en-US" sz="2000" dirty="0" smtClean="0"/>
              <a:t>with an </a:t>
            </a:r>
            <a:r>
              <a:rPr lang="en-US" sz="2000" b="1" dirty="0" smtClean="0"/>
              <a:t>adenine</a:t>
            </a:r>
          </a:p>
          <a:p>
            <a:pPr algn="ctr"/>
            <a:r>
              <a:rPr lang="en-US" sz="2000" dirty="0" smtClean="0"/>
              <a:t>(target for degradation?)</a:t>
            </a:r>
            <a:endParaRPr lang="en-US" sz="2000" dirty="0"/>
          </a:p>
        </p:txBody>
      </p:sp>
      <p:sp>
        <p:nvSpPr>
          <p:cNvPr id="12" name="11 Flecha arriba"/>
          <p:cNvSpPr/>
          <p:nvPr/>
        </p:nvSpPr>
        <p:spPr>
          <a:xfrm>
            <a:off x="69493" y="315653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Flecha arriba"/>
          <p:cNvSpPr/>
          <p:nvPr/>
        </p:nvSpPr>
        <p:spPr>
          <a:xfrm>
            <a:off x="2819400" y="312420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2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Transposable element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/>
          <p:nvPr/>
        </p:nvCxnSpPr>
        <p:spPr>
          <a:xfrm flipH="1">
            <a:off x="4598795" y="2057400"/>
            <a:ext cx="11305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Transposable elements produces a great amount of small </a:t>
            </a:r>
            <a:r>
              <a:rPr lang="en-US" sz="2000" dirty="0"/>
              <a:t>RNA of ~</a:t>
            </a:r>
            <a:r>
              <a:rPr lang="en-US" sz="2000" dirty="0" smtClean="0"/>
              <a:t>23nt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114800" y="38862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~23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5334000" y="33626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94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Transposable element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/>
          <p:nvPr/>
        </p:nvCxnSpPr>
        <p:spPr>
          <a:xfrm flipH="1">
            <a:off x="4598795" y="2057400"/>
            <a:ext cx="11305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Transposable elements produces a great amount of small RNA of ~23nt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114800" y="38862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~23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5334000" y="33626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down-regulated in </a:t>
            </a:r>
            <a:r>
              <a:rPr lang="el-GR" sz="2000" i="1" dirty="0" smtClean="0"/>
              <a:t>Δ</a:t>
            </a:r>
            <a:r>
              <a:rPr lang="es-ES" sz="2000" i="1" dirty="0" smtClean="0"/>
              <a:t>rbp35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28" name="27 Flecha abajo"/>
          <p:cNvSpPr/>
          <p:nvPr/>
        </p:nvSpPr>
        <p:spPr>
          <a:xfrm>
            <a:off x="77514" y="3276599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Flecha abajo"/>
          <p:cNvSpPr/>
          <p:nvPr/>
        </p:nvSpPr>
        <p:spPr>
          <a:xfrm>
            <a:off x="2840700" y="3234237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58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Transposable element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/>
          <p:nvPr/>
        </p:nvCxnSpPr>
        <p:spPr>
          <a:xfrm flipH="1">
            <a:off x="4598795" y="2057400"/>
            <a:ext cx="11305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2868773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Transposable elements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of ~19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114800" y="38862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~19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339884" y="33626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25" name="24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5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Transposable element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/>
          <p:nvPr/>
        </p:nvCxnSpPr>
        <p:spPr>
          <a:xfrm flipH="1">
            <a:off x="4598795" y="2057400"/>
            <a:ext cx="11305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4114800" y="38862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~19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339884" y="33626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18" name="17 Conector recto de flecha"/>
          <p:cNvCxnSpPr>
            <a:endCxn id="24" idx="2"/>
          </p:cNvCxnSpPr>
          <p:nvPr/>
        </p:nvCxnSpPr>
        <p:spPr>
          <a:xfrm flipH="1" flipV="1">
            <a:off x="3505955" y="3731977"/>
            <a:ext cx="961270" cy="11448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"/>
          <p:cNvSpPr/>
          <p:nvPr/>
        </p:nvSpPr>
        <p:spPr>
          <a:xfrm>
            <a:off x="3260184" y="4912410"/>
            <a:ext cx="326180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Beginning</a:t>
            </a:r>
            <a:r>
              <a:rPr lang="en-US" sz="2000" dirty="0" smtClean="0"/>
              <a:t> with a </a:t>
            </a:r>
            <a:r>
              <a:rPr lang="en-US" sz="2000" b="1" dirty="0" err="1" smtClean="0"/>
              <a:t>uracile</a:t>
            </a:r>
            <a:endParaRPr lang="en-US" sz="2000" b="1" dirty="0" smtClean="0"/>
          </a:p>
          <a:p>
            <a:pPr algn="ctr"/>
            <a:r>
              <a:rPr lang="en-US" sz="2000" dirty="0" smtClean="0"/>
              <a:t>(RNA-interference?)</a:t>
            </a:r>
            <a:endParaRPr lang="en-US" sz="2000" dirty="0"/>
          </a:p>
        </p:txBody>
      </p:sp>
      <p:sp>
        <p:nvSpPr>
          <p:cNvPr id="25" name="24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  <p:sp>
        <p:nvSpPr>
          <p:cNvPr id="27" name="Rectangle 9"/>
          <p:cNvSpPr/>
          <p:nvPr/>
        </p:nvSpPr>
        <p:spPr>
          <a:xfrm>
            <a:off x="5741827" y="2891105"/>
            <a:ext cx="2868773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Transposable elements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of ~19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1162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Transposable element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/>
          <p:nvPr/>
        </p:nvCxnSpPr>
        <p:spPr>
          <a:xfrm flipH="1">
            <a:off x="4598795" y="2057400"/>
            <a:ext cx="11305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4114800" y="38862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~19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339884" y="33626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14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up-regulated in </a:t>
            </a:r>
            <a:r>
              <a:rPr lang="el-GR" sz="2000" i="1" dirty="0" smtClean="0"/>
              <a:t>Δ</a:t>
            </a:r>
            <a:r>
              <a:rPr lang="es-ES" sz="2000" i="1" dirty="0" smtClean="0"/>
              <a:t>rbp5</a:t>
            </a:r>
            <a:endParaRPr lang="en-US" sz="2000" dirty="0"/>
          </a:p>
        </p:txBody>
      </p:sp>
      <p:sp>
        <p:nvSpPr>
          <p:cNvPr id="15" name="14 Flecha arriba"/>
          <p:cNvSpPr/>
          <p:nvPr/>
        </p:nvSpPr>
        <p:spPr>
          <a:xfrm>
            <a:off x="69493" y="315653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Flecha arriba"/>
          <p:cNvSpPr/>
          <p:nvPr/>
        </p:nvSpPr>
        <p:spPr>
          <a:xfrm>
            <a:off x="2819400" y="312420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17 Conector recto de flecha"/>
          <p:cNvCxnSpPr>
            <a:endCxn id="24" idx="2"/>
          </p:cNvCxnSpPr>
          <p:nvPr/>
        </p:nvCxnSpPr>
        <p:spPr>
          <a:xfrm flipH="1" flipV="1">
            <a:off x="3505955" y="3731977"/>
            <a:ext cx="961270" cy="11448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"/>
          <p:cNvSpPr/>
          <p:nvPr/>
        </p:nvSpPr>
        <p:spPr>
          <a:xfrm>
            <a:off x="3260184" y="4912410"/>
            <a:ext cx="326180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Beginning</a:t>
            </a:r>
            <a:r>
              <a:rPr lang="en-US" sz="2000" dirty="0" smtClean="0"/>
              <a:t> with a </a:t>
            </a:r>
            <a:r>
              <a:rPr lang="en-US" sz="2000" b="1" dirty="0" err="1" smtClean="0"/>
              <a:t>uracile</a:t>
            </a:r>
            <a:endParaRPr lang="en-US" sz="2000" b="1" dirty="0" smtClean="0"/>
          </a:p>
          <a:p>
            <a:pPr algn="ctr"/>
            <a:r>
              <a:rPr lang="en-US" sz="2000" dirty="0" smtClean="0"/>
              <a:t>(RNA-interference?)</a:t>
            </a:r>
            <a:endParaRPr lang="en-US" sz="2000" dirty="0"/>
          </a:p>
        </p:txBody>
      </p:sp>
      <p:sp>
        <p:nvSpPr>
          <p:cNvPr id="25" name="24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  <p:sp>
        <p:nvSpPr>
          <p:cNvPr id="27" name="Rectangle 9"/>
          <p:cNvSpPr/>
          <p:nvPr/>
        </p:nvSpPr>
        <p:spPr>
          <a:xfrm>
            <a:off x="5741827" y="2891105"/>
            <a:ext cx="2868773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Transposable elements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of ~19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6659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Transposable element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/>
          <p:nvPr/>
        </p:nvCxnSpPr>
        <p:spPr>
          <a:xfrm flipH="1">
            <a:off x="4598795" y="2057400"/>
            <a:ext cx="11305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4114800" y="388620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~19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339884" y="33626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14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up-regulated in </a:t>
            </a:r>
            <a:r>
              <a:rPr lang="el-GR" sz="2000" i="1" dirty="0" smtClean="0"/>
              <a:t>Δ</a:t>
            </a:r>
            <a:r>
              <a:rPr lang="es-ES" sz="2000" i="1" dirty="0" smtClean="0"/>
              <a:t>rbp5</a:t>
            </a:r>
            <a:endParaRPr lang="en-US" sz="2000" dirty="0"/>
          </a:p>
        </p:txBody>
      </p:sp>
      <p:sp>
        <p:nvSpPr>
          <p:cNvPr id="15" name="14 Flecha arriba"/>
          <p:cNvSpPr/>
          <p:nvPr/>
        </p:nvSpPr>
        <p:spPr>
          <a:xfrm>
            <a:off x="69493" y="315653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Flecha arriba"/>
          <p:cNvSpPr/>
          <p:nvPr/>
        </p:nvSpPr>
        <p:spPr>
          <a:xfrm>
            <a:off x="2819400" y="312420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17 Conector recto de flecha"/>
          <p:cNvCxnSpPr>
            <a:endCxn id="24" idx="2"/>
          </p:cNvCxnSpPr>
          <p:nvPr/>
        </p:nvCxnSpPr>
        <p:spPr>
          <a:xfrm flipH="1" flipV="1">
            <a:off x="3505955" y="3731977"/>
            <a:ext cx="961270" cy="11448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"/>
          <p:cNvSpPr/>
          <p:nvPr/>
        </p:nvSpPr>
        <p:spPr>
          <a:xfrm>
            <a:off x="3260184" y="4912410"/>
            <a:ext cx="326180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Beginning</a:t>
            </a:r>
            <a:r>
              <a:rPr lang="en-US" sz="2000" dirty="0" smtClean="0"/>
              <a:t> with a </a:t>
            </a:r>
            <a:r>
              <a:rPr lang="en-US" sz="2000" b="1" dirty="0" err="1" smtClean="0"/>
              <a:t>uracile</a:t>
            </a:r>
            <a:endParaRPr lang="en-US" sz="2000" b="1" dirty="0" smtClean="0"/>
          </a:p>
          <a:p>
            <a:pPr algn="ctr"/>
            <a:r>
              <a:rPr lang="en-US" sz="2000" dirty="0" smtClean="0"/>
              <a:t>(RNA-interference?)</a:t>
            </a:r>
            <a:endParaRPr lang="en-US" sz="2000" dirty="0"/>
          </a:p>
        </p:txBody>
      </p:sp>
      <p:sp>
        <p:nvSpPr>
          <p:cNvPr id="25" name="24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510892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31 Flecha arriba"/>
          <p:cNvSpPr/>
          <p:nvPr/>
        </p:nvSpPr>
        <p:spPr>
          <a:xfrm>
            <a:off x="838200" y="542265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Rectángulo"/>
          <p:cNvSpPr/>
          <p:nvPr/>
        </p:nvSpPr>
        <p:spPr>
          <a:xfrm>
            <a:off x="1194084" y="6252265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tRNAs</a:t>
            </a:r>
            <a:endParaRPr lang="en-US" dirty="0"/>
          </a:p>
        </p:txBody>
      </p:sp>
      <p:sp>
        <p:nvSpPr>
          <p:cNvPr id="27" name="Rectangle 9"/>
          <p:cNvSpPr/>
          <p:nvPr/>
        </p:nvSpPr>
        <p:spPr>
          <a:xfrm>
            <a:off x="5741827" y="2891105"/>
            <a:ext cx="2868773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Transposable elements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of ~19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694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671371" y="6172200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 </a:t>
            </a:r>
            <a:r>
              <a:rPr lang="en-US" sz="1200" dirty="0" err="1"/>
              <a:t>Millevoi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‎2010</a:t>
            </a:r>
          </a:p>
        </p:txBody>
      </p:sp>
    </p:spTree>
    <p:extLst>
      <p:ext uri="{BB962C8B-B14F-4D97-AF65-F5344CB8AC3E}">
        <p14:creationId xmlns:p14="http://schemas.microsoft.com/office/powerpoint/2010/main" val="29052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" y="3816288"/>
            <a:ext cx="4572000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/>
              <a:t>At least 12 protein-coding genes </a:t>
            </a:r>
            <a:endParaRPr lang="en-US" sz="2000" dirty="0"/>
          </a:p>
          <a:p>
            <a:pPr algn="ctr"/>
            <a:r>
              <a:rPr lang="en-US" sz="2000" dirty="0" smtClean="0"/>
              <a:t>Identified with an upstream unknown </a:t>
            </a:r>
            <a:r>
              <a:rPr lang="en-US" sz="2000" dirty="0" err="1" smtClean="0"/>
              <a:t>smallRNA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223" y="5228220"/>
            <a:ext cx="382431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Same situation conserved in other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5"/>
          <p:cNvCxnSpPr/>
          <p:nvPr/>
        </p:nvCxnSpPr>
        <p:spPr>
          <a:xfrm flipV="1">
            <a:off x="3441700" y="2590801"/>
            <a:ext cx="1816100" cy="122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5"/>
          <p:cNvCxnSpPr/>
          <p:nvPr/>
        </p:nvCxnSpPr>
        <p:spPr>
          <a:xfrm flipH="1" flipV="1">
            <a:off x="1981200" y="3203545"/>
            <a:ext cx="1460500" cy="612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64645"/>
            <a:ext cx="28003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5562600" y="3203544"/>
            <a:ext cx="1295400" cy="612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38100" y="3816288"/>
            <a:ext cx="4572000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/>
              <a:t>At least 12 protein-coding genes </a:t>
            </a:r>
            <a:endParaRPr lang="en-US" sz="2000" dirty="0"/>
          </a:p>
          <a:p>
            <a:pPr algn="ctr"/>
            <a:r>
              <a:rPr lang="en-US" sz="2000" dirty="0" smtClean="0"/>
              <a:t>Identified with an upstream unknown </a:t>
            </a:r>
            <a:r>
              <a:rPr lang="en-US" sz="2000" dirty="0" err="1" smtClean="0"/>
              <a:t>smallRNA</a:t>
            </a:r>
            <a:endParaRPr lang="en-US" sz="2000" dirty="0"/>
          </a:p>
        </p:txBody>
      </p:sp>
      <p:sp>
        <p:nvSpPr>
          <p:cNvPr id="17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445223" y="5228220"/>
            <a:ext cx="382431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Same situation conserved in other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5"/>
          <p:cNvCxnSpPr/>
          <p:nvPr/>
        </p:nvCxnSpPr>
        <p:spPr>
          <a:xfrm flipV="1">
            <a:off x="3441700" y="2590801"/>
            <a:ext cx="1816100" cy="122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"/>
          <p:cNvCxnSpPr/>
          <p:nvPr/>
        </p:nvCxnSpPr>
        <p:spPr>
          <a:xfrm flipH="1" flipV="1">
            <a:off x="1981200" y="3203545"/>
            <a:ext cx="1460500" cy="612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7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Part 2 - 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small RNAs world of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r>
              <a:rPr lang="en-US" sz="2800" i="1" dirty="0" smtClean="0"/>
              <a:t> </a:t>
            </a:r>
            <a:r>
              <a:rPr lang="en-US" sz="2800" dirty="0" smtClean="0"/>
              <a:t>is mostly unknown and heterogeneous</a:t>
            </a:r>
          </a:p>
          <a:p>
            <a:endParaRPr lang="en-US" sz="2800" dirty="0" smtClean="0"/>
          </a:p>
          <a:p>
            <a:r>
              <a:rPr lang="en-US" sz="2800" dirty="0" smtClean="0"/>
              <a:t>The mutants affect different populations of small RNAs in different ways</a:t>
            </a:r>
          </a:p>
          <a:p>
            <a:endParaRPr lang="en-US" sz="2800" dirty="0" smtClean="0"/>
          </a:p>
          <a:p>
            <a:r>
              <a:rPr lang="en-US" sz="2800" dirty="0" smtClean="0"/>
              <a:t>A (maybe) new class of small RNA has been discovered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410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" y="1489075"/>
            <a:ext cx="6354763" cy="367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28800"/>
            <a:ext cx="22479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19 Image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37" y="5964274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0 Imagen" descr="universidad_politecnica_logo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3 Imagen" descr="universidad_politecnica_logo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0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47800"/>
            <a:ext cx="28575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9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60"/>
          <p:cNvSpPr>
            <a:spLocks noChangeArrowheads="1"/>
          </p:cNvSpPr>
          <p:nvPr/>
        </p:nvSpPr>
        <p:spPr bwMode="auto">
          <a:xfrm>
            <a:off x="2057400" y="1828800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H="1" flipV="1">
            <a:off x="2612572" y="2234600"/>
            <a:ext cx="359228" cy="8354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07998" y="3066698"/>
            <a:ext cx="43683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RBP35 functional </a:t>
            </a:r>
            <a:r>
              <a:rPr lang="en-US" dirty="0" err="1" smtClean="0"/>
              <a:t>ortholog</a:t>
            </a:r>
            <a:r>
              <a:rPr lang="en-US" dirty="0" smtClean="0"/>
              <a:t> found in animals, 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ut not in yeast!</a:t>
            </a:r>
            <a:endParaRPr lang="es-ES" dirty="0"/>
          </a:p>
        </p:txBody>
      </p:sp>
      <p:cxnSp>
        <p:nvCxnSpPr>
          <p:cNvPr id="18" name="17 Conector recto de flecha"/>
          <p:cNvCxnSpPr/>
          <p:nvPr/>
        </p:nvCxnSpPr>
        <p:spPr>
          <a:xfrm>
            <a:off x="3276600" y="3716380"/>
            <a:ext cx="838200" cy="3984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4136571" y="3822412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!</a:t>
            </a:r>
            <a:endParaRPr lang="es-ES" sz="3200" dirty="0"/>
          </a:p>
        </p:txBody>
      </p:sp>
      <p:sp>
        <p:nvSpPr>
          <p:cNvPr id="4" name="3 Rectángulo"/>
          <p:cNvSpPr/>
          <p:nvPr/>
        </p:nvSpPr>
        <p:spPr>
          <a:xfrm>
            <a:off x="6671371" y="6172200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 </a:t>
            </a:r>
            <a:r>
              <a:rPr lang="en-US" sz="1200" dirty="0" err="1"/>
              <a:t>Millevoi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‎2010</a:t>
            </a:r>
          </a:p>
        </p:txBody>
      </p:sp>
    </p:spTree>
    <p:extLst>
      <p:ext uri="{BB962C8B-B14F-4D97-AF65-F5344CB8AC3E}">
        <p14:creationId xmlns:p14="http://schemas.microsoft.com/office/powerpoint/2010/main" val="36756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466" y="188640"/>
            <a:ext cx="841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Human Rbp35 </a:t>
            </a:r>
            <a:r>
              <a:rPr lang="en-CA" sz="2400" dirty="0" err="1" smtClean="0"/>
              <a:t>ortholog</a:t>
            </a:r>
            <a:r>
              <a:rPr lang="en-CA" sz="2400" dirty="0" smtClean="0"/>
              <a:t> binds to UGUA element</a:t>
            </a:r>
            <a:br>
              <a:rPr lang="en-CA" sz="2400" dirty="0" smtClean="0"/>
            </a:br>
            <a:r>
              <a:rPr lang="en-CA" sz="2400" dirty="0" smtClean="0"/>
              <a:t>to regulate the selection of alternative polyadenylation sites (APA)</a:t>
            </a:r>
            <a:endParaRPr lang="en-CA" sz="2400" dirty="0"/>
          </a:p>
        </p:txBody>
      </p:sp>
      <p:cxnSp>
        <p:nvCxnSpPr>
          <p:cNvPr id="8" name="72 Conector recto"/>
          <p:cNvCxnSpPr>
            <a:cxnSpLocks noChangeShapeType="1"/>
          </p:cNvCxnSpPr>
          <p:nvPr/>
        </p:nvCxnSpPr>
        <p:spPr bwMode="auto">
          <a:xfrm>
            <a:off x="1356535" y="2381725"/>
            <a:ext cx="3945504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9" name="73 Flecha derecha"/>
          <p:cNvSpPr>
            <a:spLocks noChangeArrowheads="1"/>
          </p:cNvSpPr>
          <p:nvPr/>
        </p:nvSpPr>
        <p:spPr bwMode="auto">
          <a:xfrm>
            <a:off x="1927639" y="22745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" name="74 Elipse"/>
          <p:cNvSpPr>
            <a:spLocks noChangeArrowheads="1"/>
          </p:cNvSpPr>
          <p:nvPr/>
        </p:nvSpPr>
        <p:spPr bwMode="auto">
          <a:xfrm>
            <a:off x="1356535" y="23198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1" name="76 Conector recto"/>
          <p:cNvCxnSpPr>
            <a:cxnSpLocks noChangeShapeType="1"/>
            <a:stCxn id="13" idx="6"/>
          </p:cNvCxnSpPr>
          <p:nvPr/>
        </p:nvCxnSpPr>
        <p:spPr bwMode="auto">
          <a:xfrm flipV="1">
            <a:off x="1421472" y="4552939"/>
            <a:ext cx="4703528" cy="1295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7 Flecha derecha"/>
          <p:cNvSpPr>
            <a:spLocks noChangeArrowheads="1"/>
          </p:cNvSpPr>
          <p:nvPr/>
        </p:nvSpPr>
        <p:spPr bwMode="auto">
          <a:xfrm>
            <a:off x="1948303" y="4438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8 Elipse"/>
          <p:cNvSpPr>
            <a:spLocks noChangeArrowheads="1"/>
          </p:cNvSpPr>
          <p:nvPr/>
        </p:nvSpPr>
        <p:spPr bwMode="auto">
          <a:xfrm>
            <a:off x="1377199" y="4483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4" name="8 CuadroTexto"/>
          <p:cNvSpPr txBox="1"/>
          <p:nvPr/>
        </p:nvSpPr>
        <p:spPr bwMode="auto">
          <a:xfrm>
            <a:off x="5302039" y="22547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5" name="9 CuadroTexto"/>
          <p:cNvSpPr txBox="1"/>
          <p:nvPr/>
        </p:nvSpPr>
        <p:spPr bwMode="auto">
          <a:xfrm>
            <a:off x="6056935" y="4422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62" y="19812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7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773236" y="4422015"/>
            <a:ext cx="936099" cy="2539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UGUA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81400" y="4038600"/>
            <a:ext cx="1295400" cy="383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Rbp35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81400" y="3657600"/>
            <a:ext cx="1295400" cy="3834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CFI25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134" y="283106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Poly(A) site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9520" y="5040868"/>
            <a:ext cx="23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poly(A) site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5402605" y="25679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168205" y="47777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9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Elipse"/>
          <p:cNvSpPr/>
          <p:nvPr/>
        </p:nvSpPr>
        <p:spPr>
          <a:xfrm>
            <a:off x="1752600" y="2986028"/>
            <a:ext cx="5638800" cy="2728972"/>
          </a:xfrm>
          <a:prstGeom prst="ellipse">
            <a:avLst/>
          </a:prstGeom>
          <a:ln>
            <a:solidFill>
              <a:schemeClr val="tx2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arriba"/>
          <p:cNvSpPr/>
          <p:nvPr/>
        </p:nvSpPr>
        <p:spPr>
          <a:xfrm rot="19102659">
            <a:off x="2582236" y="2057428"/>
            <a:ext cx="305360" cy="26141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Flecha arriba"/>
          <p:cNvSpPr/>
          <p:nvPr/>
        </p:nvSpPr>
        <p:spPr>
          <a:xfrm rot="2876870">
            <a:off x="6692744" y="2094134"/>
            <a:ext cx="305360" cy="25355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Exp5 is a </a:t>
            </a:r>
            <a:r>
              <a:rPr lang="en-US" sz="2800" dirty="0" err="1" smtClean="0"/>
              <a:t>kariopherin</a:t>
            </a:r>
            <a:r>
              <a:rPr lang="en-US" sz="2800" dirty="0" smtClean="0"/>
              <a:t> involved in the nuclear import/export of proteins and RNAs</a:t>
            </a:r>
            <a:endParaRPr lang="es-ES" sz="2800" dirty="0"/>
          </a:p>
        </p:txBody>
      </p:sp>
      <p:sp>
        <p:nvSpPr>
          <p:cNvPr id="4" name="3 CuadroTexto"/>
          <p:cNvSpPr txBox="1"/>
          <p:nvPr/>
        </p:nvSpPr>
        <p:spPr>
          <a:xfrm>
            <a:off x="4016268" y="58674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NUCLEUS</a:t>
            </a:r>
            <a:endParaRPr lang="es-ES" dirty="0"/>
          </a:p>
        </p:txBody>
      </p:sp>
      <p:sp>
        <p:nvSpPr>
          <p:cNvPr id="5" name="4 Elipse"/>
          <p:cNvSpPr/>
          <p:nvPr/>
        </p:nvSpPr>
        <p:spPr>
          <a:xfrm rot="1947176">
            <a:off x="6009695" y="3177444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MSN5</a:t>
            </a:r>
          </a:p>
          <a:p>
            <a:pPr algn="ctr"/>
            <a:r>
              <a:rPr lang="en-US" dirty="0" smtClean="0"/>
              <a:t>(yeast)</a:t>
            </a:r>
            <a:endParaRPr lang="es-ES" dirty="0"/>
          </a:p>
        </p:txBody>
      </p:sp>
      <p:sp>
        <p:nvSpPr>
          <p:cNvPr id="6" name="5 Elipse"/>
          <p:cNvSpPr/>
          <p:nvPr/>
        </p:nvSpPr>
        <p:spPr>
          <a:xfrm rot="20011241">
            <a:off x="2090448" y="3101243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EXP5</a:t>
            </a:r>
          </a:p>
          <a:p>
            <a:pPr algn="ctr"/>
            <a:r>
              <a:rPr lang="en-US" sz="1100" dirty="0" smtClean="0"/>
              <a:t>(metazoan)</a:t>
            </a:r>
            <a:endParaRPr lang="es-ES" sz="1100" dirty="0"/>
          </a:p>
        </p:txBody>
      </p:sp>
      <p:sp>
        <p:nvSpPr>
          <p:cNvPr id="8" name="7 Rectángulo"/>
          <p:cNvSpPr/>
          <p:nvPr/>
        </p:nvSpPr>
        <p:spPr>
          <a:xfrm>
            <a:off x="5817893" y="2446834"/>
            <a:ext cx="1527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 smtClean="0"/>
              <a:t>aminoacyl-tRNA</a:t>
            </a:r>
            <a:endParaRPr lang="es-ES" sz="1600" dirty="0" smtClean="0"/>
          </a:p>
          <a:p>
            <a:pPr algn="ctr"/>
            <a:r>
              <a:rPr lang="en-US" sz="1600" i="1" dirty="0" smtClean="0"/>
              <a:t>re-export</a:t>
            </a:r>
            <a:endParaRPr lang="es-ES" sz="1600" i="1" dirty="0"/>
          </a:p>
        </p:txBody>
      </p:sp>
      <p:sp>
        <p:nvSpPr>
          <p:cNvPr id="9" name="8 Rectángulo"/>
          <p:cNvSpPr/>
          <p:nvPr/>
        </p:nvSpPr>
        <p:spPr>
          <a:xfrm>
            <a:off x="7153367" y="3187756"/>
            <a:ext cx="1990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Some transcription factors</a:t>
            </a:r>
            <a:endParaRPr lang="es-ES" sz="1600" i="1" dirty="0"/>
          </a:p>
        </p:txBody>
      </p:sp>
      <p:sp>
        <p:nvSpPr>
          <p:cNvPr id="12" name="11 Elipse"/>
          <p:cNvSpPr/>
          <p:nvPr/>
        </p:nvSpPr>
        <p:spPr>
          <a:xfrm>
            <a:off x="6172199" y="3978459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17" name="16 Elipse"/>
          <p:cNvSpPr/>
          <p:nvPr/>
        </p:nvSpPr>
        <p:spPr>
          <a:xfrm>
            <a:off x="2235599" y="3829295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20" name="19 Rectángulo"/>
          <p:cNvSpPr/>
          <p:nvPr/>
        </p:nvSpPr>
        <p:spPr>
          <a:xfrm>
            <a:off x="2193553" y="2079524"/>
            <a:ext cx="2055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/>
              <a:t>double-stranded</a:t>
            </a:r>
            <a:r>
              <a:rPr lang="es-ES" sz="1600" dirty="0"/>
              <a:t> </a:t>
            </a:r>
            <a:r>
              <a:rPr lang="es-ES" sz="1600" dirty="0" err="1" smtClean="0"/>
              <a:t>RNAs</a:t>
            </a:r>
            <a:endParaRPr lang="es-ES" sz="1600" dirty="0" smtClean="0"/>
          </a:p>
          <a:p>
            <a:pPr algn="ctr"/>
            <a:r>
              <a:rPr lang="es-ES" sz="1600" dirty="0" smtClean="0"/>
              <a:t> </a:t>
            </a:r>
            <a:r>
              <a:rPr lang="es-ES" sz="1600" dirty="0" err="1"/>
              <a:t>binding</a:t>
            </a:r>
            <a:r>
              <a:rPr lang="es-ES" sz="1600" dirty="0"/>
              <a:t> </a:t>
            </a:r>
            <a:r>
              <a:rPr lang="es-ES" sz="1600" dirty="0" err="1"/>
              <a:t>proteins</a:t>
            </a:r>
            <a:endParaRPr lang="es-ES" sz="1600" dirty="0"/>
          </a:p>
        </p:txBody>
      </p:sp>
      <p:sp>
        <p:nvSpPr>
          <p:cNvPr id="21" name="20 Rectángulo"/>
          <p:cNvSpPr/>
          <p:nvPr/>
        </p:nvSpPr>
        <p:spPr>
          <a:xfrm>
            <a:off x="685800" y="3459557"/>
            <a:ext cx="1131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micro-RNA </a:t>
            </a:r>
            <a:endParaRPr lang="es-ES" sz="1600" dirty="0" smtClean="0"/>
          </a:p>
          <a:p>
            <a:pPr algn="ctr"/>
            <a:r>
              <a:rPr lang="es-ES" sz="1600" dirty="0" err="1" smtClean="0"/>
              <a:t>precursors</a:t>
            </a:r>
            <a:endParaRPr lang="es-ES" sz="1600" dirty="0"/>
          </a:p>
        </p:txBody>
      </p:sp>
      <p:sp>
        <p:nvSpPr>
          <p:cNvPr id="22" name="21 Rectángulo"/>
          <p:cNvSpPr/>
          <p:nvPr/>
        </p:nvSpPr>
        <p:spPr>
          <a:xfrm>
            <a:off x="1104960" y="247360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/>
              <a:t>tRNAs</a:t>
            </a:r>
            <a:endParaRPr lang="es-ES" sz="1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73882" y="2871132"/>
            <a:ext cx="1554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ILF3, EF1A, JAZ…</a:t>
            </a:r>
            <a:endParaRPr lang="es-ES" sz="1600" dirty="0"/>
          </a:p>
        </p:txBody>
      </p:sp>
      <p:sp>
        <p:nvSpPr>
          <p:cNvPr id="24" name="23 Marco"/>
          <p:cNvSpPr/>
          <p:nvPr/>
        </p:nvSpPr>
        <p:spPr>
          <a:xfrm>
            <a:off x="5105960" y="1981200"/>
            <a:ext cx="4038040" cy="2895600"/>
          </a:xfrm>
          <a:prstGeom prst="frame">
            <a:avLst>
              <a:gd name="adj1" fmla="val 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077200" y="1611868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  <p:sp>
        <p:nvSpPr>
          <p:cNvPr id="26" name="25 Marco"/>
          <p:cNvSpPr/>
          <p:nvPr/>
        </p:nvSpPr>
        <p:spPr>
          <a:xfrm>
            <a:off x="216579" y="1981200"/>
            <a:ext cx="4038040" cy="2895600"/>
          </a:xfrm>
          <a:prstGeom prst="frame">
            <a:avLst>
              <a:gd name="adj1" fmla="val 4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86003" y="1611868"/>
            <a:ext cx="125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METAZOAN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02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2074</Words>
  <Application>Microsoft Office PowerPoint</Application>
  <PresentationFormat>Presentación en pantalla (4:3)</PresentationFormat>
  <Paragraphs>493</Paragraphs>
  <Slides>65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6" baseType="lpstr">
      <vt:lpstr>Tema de Office</vt:lpstr>
      <vt:lpstr>Bioinformatics approaches to understand RNA biology in the rice blast fungus</vt:lpstr>
      <vt:lpstr>Magnaporthe oryzae is an ascomycete fungus that infects rice</vt:lpstr>
      <vt:lpstr>Magnaporthe oryzae life cycle</vt:lpstr>
      <vt:lpstr>We are interested in two pathogenic-defective mutants…</vt:lpstr>
      <vt:lpstr>Rbp35 is a member of the polyadenylation machinery</vt:lpstr>
      <vt:lpstr>Rbp35 is a member of the polyadenylation machinery</vt:lpstr>
      <vt:lpstr>Rbp35 is a member of the polyadenylation machinery</vt:lpstr>
      <vt:lpstr>Presentación de PowerPoint</vt:lpstr>
      <vt:lpstr>Exp5 is a kariopherin involved in the nuclear import/export of proteins and RNAs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about alternative polyadenylation?</vt:lpstr>
      <vt:lpstr>What about alternative polyadenylation?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Part 1 - Conclusions</vt:lpstr>
      <vt:lpstr>We want to shed light on the role of RBP35 and EXP5 in M.oryzae:</vt:lpstr>
      <vt:lpstr>Small RNA library preparation and sequencing</vt:lpstr>
      <vt:lpstr>Presentación de PowerPoint</vt:lpstr>
      <vt:lpstr>Most of genome sRNA loci come from protein-coding genes</vt:lpstr>
      <vt:lpstr>What happens in the mutants?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 new class of protein-coding related small RNA is found </vt:lpstr>
      <vt:lpstr>A new class of protein-coding related small RNA is found </vt:lpstr>
      <vt:lpstr>A new class of protein-coding related small RNA is found </vt:lpstr>
      <vt:lpstr> Part 2 - Conclusions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approaches to understand RNA biology in the rice blast fungus</dc:title>
  <dc:creator>marco</dc:creator>
  <cp:lastModifiedBy>marco</cp:lastModifiedBy>
  <cp:revision>382</cp:revision>
  <dcterms:created xsi:type="dcterms:W3CDTF">2015-05-29T10:21:22Z</dcterms:created>
  <dcterms:modified xsi:type="dcterms:W3CDTF">2015-06-16T07:42:11Z</dcterms:modified>
</cp:coreProperties>
</file>